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5"/>
  </p:notesMasterIdLst>
  <p:sldIdLst>
    <p:sldId id="257" r:id="rId2"/>
    <p:sldId id="256" r:id="rId3"/>
    <p:sldId id="279" r:id="rId4"/>
    <p:sldId id="278" r:id="rId5"/>
    <p:sldId id="258" r:id="rId6"/>
    <p:sldId id="259" r:id="rId7"/>
    <p:sldId id="280" r:id="rId8"/>
    <p:sldId id="260" r:id="rId9"/>
    <p:sldId id="261" r:id="rId10"/>
    <p:sldId id="262" r:id="rId11"/>
    <p:sldId id="263" r:id="rId12"/>
    <p:sldId id="264" r:id="rId13"/>
    <p:sldId id="266" r:id="rId14"/>
    <p:sldId id="267" r:id="rId15"/>
    <p:sldId id="268" r:id="rId16"/>
    <p:sldId id="281" r:id="rId17"/>
    <p:sldId id="269" r:id="rId18"/>
    <p:sldId id="270" r:id="rId19"/>
    <p:sldId id="271" r:id="rId20"/>
    <p:sldId id="272" r:id="rId21"/>
    <p:sldId id="273" r:id="rId22"/>
    <p:sldId id="288" r:id="rId23"/>
    <p:sldId id="282" r:id="rId24"/>
    <p:sldId id="283" r:id="rId25"/>
    <p:sldId id="284" r:id="rId26"/>
    <p:sldId id="322" r:id="rId27"/>
    <p:sldId id="285" r:id="rId28"/>
    <p:sldId id="286" r:id="rId29"/>
    <p:sldId id="287" r:id="rId30"/>
    <p:sldId id="289" r:id="rId31"/>
    <p:sldId id="290" r:id="rId32"/>
    <p:sldId id="292" r:id="rId33"/>
    <p:sldId id="293" r:id="rId34"/>
    <p:sldId id="294" r:id="rId35"/>
    <p:sldId id="295" r:id="rId36"/>
    <p:sldId id="296" r:id="rId37"/>
    <p:sldId id="297" r:id="rId38"/>
    <p:sldId id="298" r:id="rId39"/>
    <p:sldId id="299" r:id="rId40"/>
    <p:sldId id="300" r:id="rId41"/>
    <p:sldId id="301" r:id="rId42"/>
    <p:sldId id="302" r:id="rId43"/>
    <p:sldId id="304" r:id="rId44"/>
    <p:sldId id="305" r:id="rId45"/>
    <p:sldId id="306" r:id="rId46"/>
    <p:sldId id="307" r:id="rId47"/>
    <p:sldId id="308" r:id="rId48"/>
    <p:sldId id="309" r:id="rId49"/>
    <p:sldId id="310" r:id="rId50"/>
    <p:sldId id="311" r:id="rId51"/>
    <p:sldId id="313" r:id="rId52"/>
    <p:sldId id="315" r:id="rId53"/>
    <p:sldId id="316" r:id="rId54"/>
    <p:sldId id="314" r:id="rId55"/>
    <p:sldId id="317" r:id="rId56"/>
    <p:sldId id="318" r:id="rId57"/>
    <p:sldId id="319" r:id="rId58"/>
    <p:sldId id="331" r:id="rId59"/>
    <p:sldId id="330" r:id="rId60"/>
    <p:sldId id="320" r:id="rId61"/>
    <p:sldId id="321" r:id="rId62"/>
    <p:sldId id="323" r:id="rId63"/>
    <p:sldId id="324" r:id="rId64"/>
    <p:sldId id="325" r:id="rId65"/>
    <p:sldId id="326" r:id="rId66"/>
    <p:sldId id="332" r:id="rId67"/>
    <p:sldId id="333" r:id="rId68"/>
    <p:sldId id="335" r:id="rId69"/>
    <p:sldId id="336" r:id="rId70"/>
    <p:sldId id="334" r:id="rId71"/>
    <p:sldId id="337" r:id="rId72"/>
    <p:sldId id="344" r:id="rId73"/>
    <p:sldId id="345" r:id="rId74"/>
    <p:sldId id="339" r:id="rId75"/>
    <p:sldId id="343" r:id="rId76"/>
    <p:sldId id="340" r:id="rId77"/>
    <p:sldId id="341" r:id="rId78"/>
    <p:sldId id="353" r:id="rId79"/>
    <p:sldId id="342" r:id="rId80"/>
    <p:sldId id="346" r:id="rId81"/>
    <p:sldId id="347" r:id="rId82"/>
    <p:sldId id="348" r:id="rId83"/>
    <p:sldId id="349" r:id="rId84"/>
    <p:sldId id="350" r:id="rId85"/>
    <p:sldId id="351" r:id="rId86"/>
    <p:sldId id="358" r:id="rId87"/>
    <p:sldId id="359" r:id="rId88"/>
    <p:sldId id="352" r:id="rId89"/>
    <p:sldId id="355" r:id="rId90"/>
    <p:sldId id="360" r:id="rId91"/>
    <p:sldId id="361" r:id="rId92"/>
    <p:sldId id="362" r:id="rId93"/>
    <p:sldId id="370" r:id="rId94"/>
    <p:sldId id="363" r:id="rId95"/>
    <p:sldId id="364" r:id="rId96"/>
    <p:sldId id="365" r:id="rId97"/>
    <p:sldId id="366" r:id="rId98"/>
    <p:sldId id="371" r:id="rId99"/>
    <p:sldId id="367" r:id="rId100"/>
    <p:sldId id="368" r:id="rId101"/>
    <p:sldId id="369" r:id="rId102"/>
    <p:sldId id="357" r:id="rId103"/>
    <p:sldId id="372" r:id="rId104"/>
    <p:sldId id="373" r:id="rId105"/>
    <p:sldId id="374" r:id="rId106"/>
    <p:sldId id="375" r:id="rId107"/>
    <p:sldId id="376" r:id="rId108"/>
    <p:sldId id="380" r:id="rId109"/>
    <p:sldId id="377" r:id="rId110"/>
    <p:sldId id="378" r:id="rId111"/>
    <p:sldId id="381" r:id="rId112"/>
    <p:sldId id="384" r:id="rId113"/>
    <p:sldId id="385" r:id="rId114"/>
    <p:sldId id="390" r:id="rId115"/>
    <p:sldId id="391" r:id="rId116"/>
    <p:sldId id="392" r:id="rId117"/>
    <p:sldId id="386" r:id="rId118"/>
    <p:sldId id="387" r:id="rId119"/>
    <p:sldId id="388" r:id="rId120"/>
    <p:sldId id="389" r:id="rId121"/>
    <p:sldId id="382" r:id="rId122"/>
    <p:sldId id="383" r:id="rId123"/>
    <p:sldId id="379" r:id="rId1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LOS ITURBE GIL" initials="CIG" lastIdx="2" clrIdx="0">
    <p:extLst>
      <p:ext uri="{19B8F6BF-5375-455C-9EA6-DF929625EA0E}">
        <p15:presenceInfo xmlns:p15="http://schemas.microsoft.com/office/powerpoint/2012/main" userId="CARLOS ITURBE GI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71" autoAdjust="0"/>
    <p:restoredTop sz="94660"/>
  </p:normalViewPr>
  <p:slideViewPr>
    <p:cSldViewPr snapToGrid="0">
      <p:cViewPr varScale="1">
        <p:scale>
          <a:sx n="75" d="100"/>
          <a:sy n="75" d="100"/>
        </p:scale>
        <p:origin x="48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15T23:45:46.954" idx="1">
    <p:pos x="10" y="10"/>
    <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9-30T23:32:21.732" idx="2">
    <p:pos x="10" y="10"/>
    <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A0691C-0E47-44DD-ABA5-AA62CFD555DE}" type="datetimeFigureOut">
              <a:rPr lang="es-MX" smtClean="0"/>
              <a:t>07/04/2022</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745EDC-B127-450A-823E-B044F2D8CCB9}" type="slidenum">
              <a:rPr lang="es-MX" smtClean="0"/>
              <a:t>‹Nº›</a:t>
            </a:fld>
            <a:endParaRPr lang="es-MX"/>
          </a:p>
        </p:txBody>
      </p:sp>
    </p:spTree>
    <p:extLst>
      <p:ext uri="{BB962C8B-B14F-4D97-AF65-F5344CB8AC3E}">
        <p14:creationId xmlns:p14="http://schemas.microsoft.com/office/powerpoint/2010/main" val="1826274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2AEC8DE5-B680-4CFD-BB85-D39F754CB36D}" type="datetimeFigureOut">
              <a:rPr lang="es-MX" smtClean="0"/>
              <a:t>07/04/2022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237D525A-9351-462F-8ED9-D05B8773C3CF}" type="slidenum">
              <a:rPr lang="es-MX" smtClean="0"/>
              <a:t>‹Nº›</a:t>
            </a:fld>
            <a:endParaRPr lang="es-MX"/>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547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AEC8DE5-B680-4CFD-BB85-D39F754CB36D}" type="datetimeFigureOut">
              <a:rPr lang="es-MX" smtClean="0"/>
              <a:t>07/04/2022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237D525A-9351-462F-8ED9-D05B8773C3CF}" type="slidenum">
              <a:rPr lang="es-MX" smtClean="0"/>
              <a:t>‹Nº›</a:t>
            </a:fld>
            <a:endParaRPr lang="es-MX"/>
          </a:p>
        </p:txBody>
      </p:sp>
    </p:spTree>
    <p:extLst>
      <p:ext uri="{BB962C8B-B14F-4D97-AF65-F5344CB8AC3E}">
        <p14:creationId xmlns:p14="http://schemas.microsoft.com/office/powerpoint/2010/main" val="1400191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AEC8DE5-B680-4CFD-BB85-D39F754CB36D}" type="datetimeFigureOut">
              <a:rPr lang="es-MX" smtClean="0"/>
              <a:t>07/04/2022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237D525A-9351-462F-8ED9-D05B8773C3CF}" type="slidenum">
              <a:rPr lang="es-MX" smtClean="0"/>
              <a:t>‹Nº›</a:t>
            </a:fld>
            <a:endParaRPr lang="es-MX"/>
          </a:p>
        </p:txBody>
      </p:sp>
    </p:spTree>
    <p:extLst>
      <p:ext uri="{BB962C8B-B14F-4D97-AF65-F5344CB8AC3E}">
        <p14:creationId xmlns:p14="http://schemas.microsoft.com/office/powerpoint/2010/main" val="3791898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AEC8DE5-B680-4CFD-BB85-D39F754CB36D}" type="datetimeFigureOut">
              <a:rPr lang="es-MX" smtClean="0"/>
              <a:t>07/04/2022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237D525A-9351-462F-8ED9-D05B8773C3CF}" type="slidenum">
              <a:rPr lang="es-MX" smtClean="0"/>
              <a:t>‹Nº›</a:t>
            </a:fld>
            <a:endParaRPr lang="es-MX"/>
          </a:p>
        </p:txBody>
      </p:sp>
    </p:spTree>
    <p:extLst>
      <p:ext uri="{BB962C8B-B14F-4D97-AF65-F5344CB8AC3E}">
        <p14:creationId xmlns:p14="http://schemas.microsoft.com/office/powerpoint/2010/main" val="383264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2AEC8DE5-B680-4CFD-BB85-D39F754CB36D}" type="datetimeFigureOut">
              <a:rPr lang="es-MX" smtClean="0"/>
              <a:t>07/04/2022</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237D525A-9351-462F-8ED9-D05B8773C3CF}" type="slidenum">
              <a:rPr lang="es-MX" smtClean="0"/>
              <a:t>‹Nº›</a:t>
            </a:fld>
            <a:endParaRPr lang="es-MX"/>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720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2AEC8DE5-B680-4CFD-BB85-D39F754CB36D}" type="datetimeFigureOut">
              <a:rPr lang="es-MX" smtClean="0"/>
              <a:t>07/04/2022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237D525A-9351-462F-8ED9-D05B8773C3CF}" type="slidenum">
              <a:rPr lang="es-MX" smtClean="0"/>
              <a:t>‹Nº›</a:t>
            </a:fld>
            <a:endParaRPr lang="es-MX"/>
          </a:p>
        </p:txBody>
      </p:sp>
    </p:spTree>
    <p:extLst>
      <p:ext uri="{BB962C8B-B14F-4D97-AF65-F5344CB8AC3E}">
        <p14:creationId xmlns:p14="http://schemas.microsoft.com/office/powerpoint/2010/main" val="2808911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2AEC8DE5-B680-4CFD-BB85-D39F754CB36D}" type="datetimeFigureOut">
              <a:rPr lang="es-MX" smtClean="0"/>
              <a:t>07/04/2022</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237D525A-9351-462F-8ED9-D05B8773C3CF}" type="slidenum">
              <a:rPr lang="es-MX" smtClean="0"/>
              <a:t>‹Nº›</a:t>
            </a:fld>
            <a:endParaRPr lang="es-MX"/>
          </a:p>
        </p:txBody>
      </p:sp>
    </p:spTree>
    <p:extLst>
      <p:ext uri="{BB962C8B-B14F-4D97-AF65-F5344CB8AC3E}">
        <p14:creationId xmlns:p14="http://schemas.microsoft.com/office/powerpoint/2010/main" val="30655825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2AEC8DE5-B680-4CFD-BB85-D39F754CB36D}" type="datetimeFigureOut">
              <a:rPr lang="es-MX" smtClean="0"/>
              <a:t>07/04/2022</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237D525A-9351-462F-8ED9-D05B8773C3CF}" type="slidenum">
              <a:rPr lang="es-MX" smtClean="0"/>
              <a:t>‹Nº›</a:t>
            </a:fld>
            <a:endParaRPr lang="es-MX"/>
          </a:p>
        </p:txBody>
      </p:sp>
    </p:spTree>
    <p:extLst>
      <p:ext uri="{BB962C8B-B14F-4D97-AF65-F5344CB8AC3E}">
        <p14:creationId xmlns:p14="http://schemas.microsoft.com/office/powerpoint/2010/main" val="1972257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AEC8DE5-B680-4CFD-BB85-D39F754CB36D}" type="datetimeFigureOut">
              <a:rPr lang="es-MX" smtClean="0"/>
              <a:t>07/04/2022</a:t>
            </a:fld>
            <a:endParaRPr lang="es-MX"/>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MX"/>
          </a:p>
        </p:txBody>
      </p:sp>
      <p:sp>
        <p:nvSpPr>
          <p:cNvPr id="9" name="Slide Number Placeholder 8"/>
          <p:cNvSpPr>
            <a:spLocks noGrp="1"/>
          </p:cNvSpPr>
          <p:nvPr>
            <p:ph type="sldNum" sz="quarter" idx="12"/>
          </p:nvPr>
        </p:nvSpPr>
        <p:spPr/>
        <p:txBody>
          <a:bodyPr/>
          <a:lstStyle/>
          <a:p>
            <a:fld id="{237D525A-9351-462F-8ED9-D05B8773C3CF}" type="slidenum">
              <a:rPr lang="es-MX" smtClean="0"/>
              <a:t>‹Nº›</a:t>
            </a:fld>
            <a:endParaRPr lang="es-MX"/>
          </a:p>
        </p:txBody>
      </p:sp>
    </p:spTree>
    <p:extLst>
      <p:ext uri="{BB962C8B-B14F-4D97-AF65-F5344CB8AC3E}">
        <p14:creationId xmlns:p14="http://schemas.microsoft.com/office/powerpoint/2010/main" val="907618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AEC8DE5-B680-4CFD-BB85-D39F754CB36D}" type="datetimeFigureOut">
              <a:rPr lang="es-MX" smtClean="0"/>
              <a:t>07/04/2022</a:t>
            </a:fld>
            <a:endParaRPr lang="es-MX"/>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MX"/>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37D525A-9351-462F-8ED9-D05B8773C3CF}" type="slidenum">
              <a:rPr lang="es-MX" smtClean="0"/>
              <a:t>‹Nº›</a:t>
            </a:fld>
            <a:endParaRPr lang="es-MX"/>
          </a:p>
        </p:txBody>
      </p:sp>
    </p:spTree>
    <p:extLst>
      <p:ext uri="{BB962C8B-B14F-4D97-AF65-F5344CB8AC3E}">
        <p14:creationId xmlns:p14="http://schemas.microsoft.com/office/powerpoint/2010/main" val="3490215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2AEC8DE5-B680-4CFD-BB85-D39F754CB36D}" type="datetimeFigureOut">
              <a:rPr lang="es-MX" smtClean="0"/>
              <a:t>07/04/2022</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237D525A-9351-462F-8ED9-D05B8773C3CF}" type="slidenum">
              <a:rPr lang="es-MX" smtClean="0"/>
              <a:t>‹Nº›</a:t>
            </a:fld>
            <a:endParaRPr lang="es-MX"/>
          </a:p>
        </p:txBody>
      </p:sp>
    </p:spTree>
    <p:extLst>
      <p:ext uri="{BB962C8B-B14F-4D97-AF65-F5344CB8AC3E}">
        <p14:creationId xmlns:p14="http://schemas.microsoft.com/office/powerpoint/2010/main" val="317781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AEC8DE5-B680-4CFD-BB85-D39F754CB36D}" type="datetimeFigureOut">
              <a:rPr lang="es-MX" smtClean="0"/>
              <a:t>07/04/2022</a:t>
            </a:fld>
            <a:endParaRPr lang="es-MX"/>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MX"/>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37D525A-9351-462F-8ED9-D05B8773C3CF}" type="slidenum">
              <a:rPr lang="es-MX" smtClean="0"/>
              <a:t>‹Nº›</a:t>
            </a:fld>
            <a:endParaRPr lang="es-MX"/>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0328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5" Type="http://schemas.openxmlformats.org/officeDocument/2006/relationships/image" Target="../media/image195.png"/><Relationship Id="rId4" Type="http://schemas.openxmlformats.org/officeDocument/2006/relationships/image" Target="../media/image194.png"/></Relationships>
</file>

<file path=ppt/slides/_rels/slide10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198.png"/></Relationships>
</file>

<file path=ppt/slides/_rels/slide10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0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10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107.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08.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6.png"/><Relationship Id="rId7" Type="http://schemas.openxmlformats.org/officeDocument/2006/relationships/image" Target="../media/image219.png"/><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4" Type="http://schemas.microsoft.com/office/2007/relationships/hdphoto" Target="../media/hdphoto4.wdp"/><Relationship Id="rId9" Type="http://schemas.openxmlformats.org/officeDocument/2006/relationships/image" Target="../media/image221.png"/></Relationships>
</file>

<file path=ppt/slides/_rels/slide109.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11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229.png"/></Relationships>
</file>

<file path=ppt/slides/_rels/slide11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 Id="rId4" Type="http://schemas.openxmlformats.org/officeDocument/2006/relationships/image" Target="../media/image235.png"/></Relationships>
</file>

<file path=ppt/slides/_rels/slide11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 Id="rId5" Type="http://schemas.openxmlformats.org/officeDocument/2006/relationships/image" Target="../media/image239.png"/><Relationship Id="rId4" Type="http://schemas.openxmlformats.org/officeDocument/2006/relationships/image" Target="../media/image238.png"/></Relationships>
</file>

<file path=ppt/slides/_rels/slide11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2.xml"/><Relationship Id="rId5" Type="http://schemas.openxmlformats.org/officeDocument/2006/relationships/image" Target="../media/image245.png"/><Relationship Id="rId4" Type="http://schemas.openxmlformats.org/officeDocument/2006/relationships/image" Target="../media/image244.png"/></Relationships>
</file>

<file path=ppt/slides/_rels/slide117.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3" Type="http://schemas.openxmlformats.org/officeDocument/2006/relationships/hyperlink" Target="https://www.mathworks.com/help/matlab/ref/tail.html" TargetMode="External"/><Relationship Id="rId2" Type="http://schemas.openxmlformats.org/officeDocument/2006/relationships/hyperlink" Target="https://www.mathworks.com/help/matlab/ref/head.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55.xml.rels><?xml version="1.0" encoding="UTF-8" standalone="yes"?>
<Relationships xmlns="http://schemas.openxmlformats.org/package/2006/relationships"><Relationship Id="rId3" Type="http://schemas.openxmlformats.org/officeDocument/2006/relationships/hyperlink" Target="https://es.wikipedia.org/wiki/Datos_binarios" TargetMode="External"/><Relationship Id="rId2" Type="http://schemas.openxmlformats.org/officeDocument/2006/relationships/image" Target="../media/image98.png"/><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99.png"/></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5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7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jpe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7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s://www.mathworks.com/help/stats/box-plots.html" TargetMode="Externa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8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8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image" Target="../media/image174.png"/><Relationship Id="rId1" Type="http://schemas.openxmlformats.org/officeDocument/2006/relationships/slideLayout" Target="../slideLayouts/slideLayout2.xml"/><Relationship Id="rId5" Type="http://schemas.openxmlformats.org/officeDocument/2006/relationships/image" Target="../media/image177.emf"/><Relationship Id="rId4" Type="http://schemas.openxmlformats.org/officeDocument/2006/relationships/image" Target="../media/image176.png"/></Relationships>
</file>

<file path=ppt/slides/_rels/slide9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98.xml.rels><?xml version="1.0" encoding="UTF-8" standalone="yes"?>
<Relationships xmlns="http://schemas.openxmlformats.org/package/2006/relationships"><Relationship Id="rId2" Type="http://schemas.openxmlformats.org/officeDocument/2006/relationships/image" Target="../media/image189.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76762B12-13F9-4299-B7B1-38E399E94AB8}"/>
              </a:ext>
            </a:extLst>
          </p:cNvPr>
          <p:cNvSpPr>
            <a:spLocks noGrp="1"/>
          </p:cNvSpPr>
          <p:nvPr>
            <p:ph type="title"/>
          </p:nvPr>
        </p:nvSpPr>
        <p:spPr>
          <a:xfrm>
            <a:off x="901337" y="5375366"/>
            <a:ext cx="10113264" cy="822960"/>
          </a:xfrm>
        </p:spPr>
        <p:txBody>
          <a:bodyPr/>
          <a:lstStyle/>
          <a:p>
            <a:pPr algn="ctr"/>
            <a:r>
              <a:rPr lang="es-MX" sz="4000" b="1" dirty="0"/>
              <a:t>WORKFLOW</a:t>
            </a:r>
            <a:r>
              <a:rPr lang="es-MX" sz="6000" b="1" dirty="0"/>
              <a:t> </a:t>
            </a:r>
          </a:p>
        </p:txBody>
      </p:sp>
      <p:pic>
        <p:nvPicPr>
          <p:cNvPr id="1026" name="Picture 2" descr="Resultado de imagen para Data science image">
            <a:extLst>
              <a:ext uri="{FF2B5EF4-FFF2-40B4-BE49-F238E27FC236}">
                <a16:creationId xmlns:a16="http://schemas.microsoft.com/office/drawing/2014/main" id="{35335A9F-7E01-49B0-81F2-CC9822E0961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68517" y="590100"/>
            <a:ext cx="5845535" cy="196870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ATLAB - Wikipedia, la enciclopedia libre">
            <a:extLst>
              <a:ext uri="{FF2B5EF4-FFF2-40B4-BE49-F238E27FC236}">
                <a16:creationId xmlns:a16="http://schemas.microsoft.com/office/drawing/2014/main" id="{64DBD145-ACFD-4FB6-AD9A-55BB62207E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8647" y="590100"/>
            <a:ext cx="3161503" cy="283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234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73C0D94-92F4-4A66-8C75-8F4C5427A4D2}"/>
              </a:ext>
            </a:extLst>
          </p:cNvPr>
          <p:cNvPicPr>
            <a:picLocks noChangeAspect="1"/>
          </p:cNvPicPr>
          <p:nvPr/>
        </p:nvPicPr>
        <p:blipFill>
          <a:blip r:embed="rId2"/>
          <a:stretch>
            <a:fillRect/>
          </a:stretch>
        </p:blipFill>
        <p:spPr>
          <a:xfrm>
            <a:off x="795571" y="621545"/>
            <a:ext cx="10795055" cy="5674324"/>
          </a:xfrm>
          <a:prstGeom prst="rect">
            <a:avLst/>
          </a:prstGeom>
        </p:spPr>
      </p:pic>
    </p:spTree>
    <p:extLst>
      <p:ext uri="{BB962C8B-B14F-4D97-AF65-F5344CB8AC3E}">
        <p14:creationId xmlns:p14="http://schemas.microsoft.com/office/powerpoint/2010/main" val="21340117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4D6D757-E886-415B-80F0-BB16652FE184}"/>
              </a:ext>
            </a:extLst>
          </p:cNvPr>
          <p:cNvPicPr>
            <a:picLocks noChangeAspect="1"/>
          </p:cNvPicPr>
          <p:nvPr/>
        </p:nvPicPr>
        <p:blipFill>
          <a:blip r:embed="rId2"/>
          <a:stretch>
            <a:fillRect/>
          </a:stretch>
        </p:blipFill>
        <p:spPr>
          <a:xfrm>
            <a:off x="0" y="433388"/>
            <a:ext cx="5142548" cy="841508"/>
          </a:xfrm>
          <a:prstGeom prst="rect">
            <a:avLst/>
          </a:prstGeom>
        </p:spPr>
      </p:pic>
      <p:pic>
        <p:nvPicPr>
          <p:cNvPr id="5" name="Imagen 4">
            <a:extLst>
              <a:ext uri="{FF2B5EF4-FFF2-40B4-BE49-F238E27FC236}">
                <a16:creationId xmlns:a16="http://schemas.microsoft.com/office/drawing/2014/main" id="{460AAB91-A0C6-49E3-A23D-5B18EA318EAA}"/>
              </a:ext>
            </a:extLst>
          </p:cNvPr>
          <p:cNvPicPr>
            <a:picLocks noChangeAspect="1"/>
          </p:cNvPicPr>
          <p:nvPr/>
        </p:nvPicPr>
        <p:blipFill>
          <a:blip r:embed="rId3"/>
          <a:stretch>
            <a:fillRect/>
          </a:stretch>
        </p:blipFill>
        <p:spPr>
          <a:xfrm>
            <a:off x="5316855" y="27172"/>
            <a:ext cx="4499810" cy="1554480"/>
          </a:xfrm>
          <a:prstGeom prst="rect">
            <a:avLst/>
          </a:prstGeom>
        </p:spPr>
      </p:pic>
      <p:pic>
        <p:nvPicPr>
          <p:cNvPr id="7" name="Imagen 6">
            <a:extLst>
              <a:ext uri="{FF2B5EF4-FFF2-40B4-BE49-F238E27FC236}">
                <a16:creationId xmlns:a16="http://schemas.microsoft.com/office/drawing/2014/main" id="{2CCFD7BA-A424-4DE5-A336-65EE55D2A2DC}"/>
              </a:ext>
            </a:extLst>
          </p:cNvPr>
          <p:cNvPicPr>
            <a:picLocks noChangeAspect="1"/>
          </p:cNvPicPr>
          <p:nvPr/>
        </p:nvPicPr>
        <p:blipFill>
          <a:blip r:embed="rId4"/>
          <a:stretch>
            <a:fillRect/>
          </a:stretch>
        </p:blipFill>
        <p:spPr>
          <a:xfrm>
            <a:off x="304800" y="1788512"/>
            <a:ext cx="6903720" cy="2491201"/>
          </a:xfrm>
          <a:prstGeom prst="rect">
            <a:avLst/>
          </a:prstGeom>
        </p:spPr>
      </p:pic>
      <p:sp>
        <p:nvSpPr>
          <p:cNvPr id="8" name="CuadroTexto 7">
            <a:extLst>
              <a:ext uri="{FF2B5EF4-FFF2-40B4-BE49-F238E27FC236}">
                <a16:creationId xmlns:a16="http://schemas.microsoft.com/office/drawing/2014/main" id="{7E2381C0-33F4-4710-9C0B-B9B6DC20CF72}"/>
              </a:ext>
            </a:extLst>
          </p:cNvPr>
          <p:cNvSpPr txBox="1"/>
          <p:nvPr/>
        </p:nvSpPr>
        <p:spPr>
          <a:xfrm>
            <a:off x="8961120" y="2042160"/>
            <a:ext cx="2743200" cy="369332"/>
          </a:xfrm>
          <a:prstGeom prst="rect">
            <a:avLst/>
          </a:prstGeom>
          <a:noFill/>
        </p:spPr>
        <p:txBody>
          <a:bodyPr wrap="square" rtlCol="0">
            <a:spAutoFit/>
          </a:bodyPr>
          <a:lstStyle/>
          <a:p>
            <a:r>
              <a:rPr lang="es-MX" dirty="0" err="1"/>
              <a:t>Frequency</a:t>
            </a:r>
            <a:r>
              <a:rPr lang="es-MX" dirty="0"/>
              <a:t> </a:t>
            </a:r>
            <a:r>
              <a:rPr lang="es-MX" dirty="0" err="1"/>
              <a:t>analysis</a:t>
            </a:r>
            <a:endParaRPr lang="es-MX" dirty="0"/>
          </a:p>
        </p:txBody>
      </p:sp>
      <p:pic>
        <p:nvPicPr>
          <p:cNvPr id="10" name="Imagen 9">
            <a:extLst>
              <a:ext uri="{FF2B5EF4-FFF2-40B4-BE49-F238E27FC236}">
                <a16:creationId xmlns:a16="http://schemas.microsoft.com/office/drawing/2014/main" id="{25C0C02B-AE29-4119-A8D2-327CCEDC3893}"/>
              </a:ext>
            </a:extLst>
          </p:cNvPr>
          <p:cNvPicPr>
            <a:picLocks noChangeAspect="1"/>
          </p:cNvPicPr>
          <p:nvPr/>
        </p:nvPicPr>
        <p:blipFill>
          <a:blip r:embed="rId5"/>
          <a:stretch>
            <a:fillRect/>
          </a:stretch>
        </p:blipFill>
        <p:spPr>
          <a:xfrm>
            <a:off x="304800" y="4452168"/>
            <a:ext cx="6903720" cy="2378660"/>
          </a:xfrm>
          <a:prstGeom prst="rect">
            <a:avLst/>
          </a:prstGeom>
        </p:spPr>
      </p:pic>
    </p:spTree>
    <p:extLst>
      <p:ext uri="{BB962C8B-B14F-4D97-AF65-F5344CB8AC3E}">
        <p14:creationId xmlns:p14="http://schemas.microsoft.com/office/powerpoint/2010/main" val="6593834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F71D698-00FE-450B-9813-B53285F4AC17}"/>
              </a:ext>
            </a:extLst>
          </p:cNvPr>
          <p:cNvPicPr>
            <a:picLocks noChangeAspect="1"/>
          </p:cNvPicPr>
          <p:nvPr/>
        </p:nvPicPr>
        <p:blipFill>
          <a:blip r:embed="rId2"/>
          <a:stretch>
            <a:fillRect/>
          </a:stretch>
        </p:blipFill>
        <p:spPr>
          <a:xfrm>
            <a:off x="1933575" y="0"/>
            <a:ext cx="8324850" cy="3057525"/>
          </a:xfrm>
          <a:prstGeom prst="rect">
            <a:avLst/>
          </a:prstGeom>
        </p:spPr>
      </p:pic>
      <p:pic>
        <p:nvPicPr>
          <p:cNvPr id="5" name="Imagen 4">
            <a:extLst>
              <a:ext uri="{FF2B5EF4-FFF2-40B4-BE49-F238E27FC236}">
                <a16:creationId xmlns:a16="http://schemas.microsoft.com/office/drawing/2014/main" id="{8868C040-2286-4B20-9020-26E87BAF3063}"/>
              </a:ext>
            </a:extLst>
          </p:cNvPr>
          <p:cNvPicPr>
            <a:picLocks noChangeAspect="1"/>
          </p:cNvPicPr>
          <p:nvPr/>
        </p:nvPicPr>
        <p:blipFill>
          <a:blip r:embed="rId3"/>
          <a:stretch>
            <a:fillRect/>
          </a:stretch>
        </p:blipFill>
        <p:spPr>
          <a:xfrm>
            <a:off x="7275195" y="3057525"/>
            <a:ext cx="4821771" cy="3404235"/>
          </a:xfrm>
          <a:prstGeom prst="rect">
            <a:avLst/>
          </a:prstGeom>
        </p:spPr>
      </p:pic>
      <p:pic>
        <p:nvPicPr>
          <p:cNvPr id="7" name="Imagen 6">
            <a:extLst>
              <a:ext uri="{FF2B5EF4-FFF2-40B4-BE49-F238E27FC236}">
                <a16:creationId xmlns:a16="http://schemas.microsoft.com/office/drawing/2014/main" id="{21F82458-BD2E-4846-AD3E-D151061FC3F1}"/>
              </a:ext>
            </a:extLst>
          </p:cNvPr>
          <p:cNvPicPr>
            <a:picLocks noChangeAspect="1"/>
          </p:cNvPicPr>
          <p:nvPr/>
        </p:nvPicPr>
        <p:blipFill>
          <a:blip r:embed="rId4"/>
          <a:stretch>
            <a:fillRect/>
          </a:stretch>
        </p:blipFill>
        <p:spPr>
          <a:xfrm>
            <a:off x="426720" y="6089024"/>
            <a:ext cx="7025640" cy="768976"/>
          </a:xfrm>
          <a:prstGeom prst="rect">
            <a:avLst/>
          </a:prstGeom>
        </p:spPr>
      </p:pic>
      <p:pic>
        <p:nvPicPr>
          <p:cNvPr id="9" name="Imagen 8">
            <a:extLst>
              <a:ext uri="{FF2B5EF4-FFF2-40B4-BE49-F238E27FC236}">
                <a16:creationId xmlns:a16="http://schemas.microsoft.com/office/drawing/2014/main" id="{090C20DB-8CD6-4EC0-88D7-E2E63DC94857}"/>
              </a:ext>
            </a:extLst>
          </p:cNvPr>
          <p:cNvPicPr>
            <a:picLocks noChangeAspect="1"/>
          </p:cNvPicPr>
          <p:nvPr/>
        </p:nvPicPr>
        <p:blipFill>
          <a:blip r:embed="rId5"/>
          <a:stretch>
            <a:fillRect/>
          </a:stretch>
        </p:blipFill>
        <p:spPr>
          <a:xfrm>
            <a:off x="870693" y="2555249"/>
            <a:ext cx="5000625" cy="3533775"/>
          </a:xfrm>
          <a:prstGeom prst="rect">
            <a:avLst/>
          </a:prstGeom>
        </p:spPr>
      </p:pic>
    </p:spTree>
    <p:extLst>
      <p:ext uri="{BB962C8B-B14F-4D97-AF65-F5344CB8AC3E}">
        <p14:creationId xmlns:p14="http://schemas.microsoft.com/office/powerpoint/2010/main" val="53141477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76C11C9-AEDE-4458-A6ED-8263BB85D992}"/>
              </a:ext>
            </a:extLst>
          </p:cNvPr>
          <p:cNvPicPr>
            <a:picLocks noChangeAspect="1"/>
          </p:cNvPicPr>
          <p:nvPr/>
        </p:nvPicPr>
        <p:blipFill>
          <a:blip r:embed="rId2"/>
          <a:stretch>
            <a:fillRect/>
          </a:stretch>
        </p:blipFill>
        <p:spPr>
          <a:xfrm>
            <a:off x="592910" y="289002"/>
            <a:ext cx="11006179" cy="6279996"/>
          </a:xfrm>
          <a:prstGeom prst="rect">
            <a:avLst/>
          </a:prstGeom>
        </p:spPr>
      </p:pic>
    </p:spTree>
    <p:extLst>
      <p:ext uri="{BB962C8B-B14F-4D97-AF65-F5344CB8AC3E}">
        <p14:creationId xmlns:p14="http://schemas.microsoft.com/office/powerpoint/2010/main" val="13789592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46BD550-F8DD-4AE6-8E01-30C0E5DF34B6}"/>
              </a:ext>
            </a:extLst>
          </p:cNvPr>
          <p:cNvPicPr>
            <a:picLocks noChangeAspect="1"/>
          </p:cNvPicPr>
          <p:nvPr/>
        </p:nvPicPr>
        <p:blipFill>
          <a:blip r:embed="rId2"/>
          <a:stretch>
            <a:fillRect/>
          </a:stretch>
        </p:blipFill>
        <p:spPr>
          <a:xfrm>
            <a:off x="145775" y="212036"/>
            <a:ext cx="4769190" cy="3642360"/>
          </a:xfrm>
          <a:prstGeom prst="rect">
            <a:avLst/>
          </a:prstGeom>
        </p:spPr>
      </p:pic>
      <p:pic>
        <p:nvPicPr>
          <p:cNvPr id="7" name="Imagen 6">
            <a:extLst>
              <a:ext uri="{FF2B5EF4-FFF2-40B4-BE49-F238E27FC236}">
                <a16:creationId xmlns:a16="http://schemas.microsoft.com/office/drawing/2014/main" id="{CE454228-3450-469C-B6E9-3ACE6D2CB97F}"/>
              </a:ext>
            </a:extLst>
          </p:cNvPr>
          <p:cNvPicPr>
            <a:picLocks noChangeAspect="1"/>
          </p:cNvPicPr>
          <p:nvPr/>
        </p:nvPicPr>
        <p:blipFill>
          <a:blip r:embed="rId3"/>
          <a:stretch>
            <a:fillRect/>
          </a:stretch>
        </p:blipFill>
        <p:spPr>
          <a:xfrm>
            <a:off x="5040553" y="880464"/>
            <a:ext cx="7005672" cy="2305503"/>
          </a:xfrm>
          <a:prstGeom prst="rect">
            <a:avLst/>
          </a:prstGeom>
        </p:spPr>
      </p:pic>
      <p:pic>
        <p:nvPicPr>
          <p:cNvPr id="9" name="Imagen 8">
            <a:extLst>
              <a:ext uri="{FF2B5EF4-FFF2-40B4-BE49-F238E27FC236}">
                <a16:creationId xmlns:a16="http://schemas.microsoft.com/office/drawing/2014/main" id="{4174B20F-B7E5-43E0-8DD5-F21BB3342A08}"/>
              </a:ext>
            </a:extLst>
          </p:cNvPr>
          <p:cNvPicPr>
            <a:picLocks noChangeAspect="1"/>
          </p:cNvPicPr>
          <p:nvPr/>
        </p:nvPicPr>
        <p:blipFill>
          <a:blip r:embed="rId4"/>
          <a:stretch>
            <a:fillRect/>
          </a:stretch>
        </p:blipFill>
        <p:spPr>
          <a:xfrm>
            <a:off x="5340625" y="3336235"/>
            <a:ext cx="6158381" cy="3429000"/>
          </a:xfrm>
          <a:prstGeom prst="rect">
            <a:avLst/>
          </a:prstGeom>
        </p:spPr>
      </p:pic>
    </p:spTree>
    <p:extLst>
      <p:ext uri="{BB962C8B-B14F-4D97-AF65-F5344CB8AC3E}">
        <p14:creationId xmlns:p14="http://schemas.microsoft.com/office/powerpoint/2010/main" val="8732601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88A0B3B-F347-4328-BF65-9DFC21A990C9}"/>
              </a:ext>
            </a:extLst>
          </p:cNvPr>
          <p:cNvPicPr>
            <a:picLocks noChangeAspect="1"/>
          </p:cNvPicPr>
          <p:nvPr/>
        </p:nvPicPr>
        <p:blipFill rotWithShape="1">
          <a:blip r:embed="rId2"/>
          <a:srcRect l="5435" t="33228" r="41847" b="56912"/>
          <a:stretch/>
        </p:blipFill>
        <p:spPr>
          <a:xfrm>
            <a:off x="278294" y="106018"/>
            <a:ext cx="10840279" cy="1139906"/>
          </a:xfrm>
          <a:prstGeom prst="rect">
            <a:avLst/>
          </a:prstGeom>
        </p:spPr>
      </p:pic>
      <p:pic>
        <p:nvPicPr>
          <p:cNvPr id="5" name="Imagen 4">
            <a:extLst>
              <a:ext uri="{FF2B5EF4-FFF2-40B4-BE49-F238E27FC236}">
                <a16:creationId xmlns:a16="http://schemas.microsoft.com/office/drawing/2014/main" id="{8041AC73-7D24-4C80-A4FE-224B4152722C}"/>
              </a:ext>
            </a:extLst>
          </p:cNvPr>
          <p:cNvPicPr>
            <a:picLocks noChangeAspect="1"/>
          </p:cNvPicPr>
          <p:nvPr/>
        </p:nvPicPr>
        <p:blipFill rotWithShape="1">
          <a:blip r:embed="rId3"/>
          <a:srcRect l="5543" t="33615" r="41305" b="44345"/>
          <a:stretch/>
        </p:blipFill>
        <p:spPr>
          <a:xfrm>
            <a:off x="278294" y="1470990"/>
            <a:ext cx="10686836" cy="2491409"/>
          </a:xfrm>
          <a:prstGeom prst="rect">
            <a:avLst/>
          </a:prstGeom>
        </p:spPr>
      </p:pic>
      <p:pic>
        <p:nvPicPr>
          <p:cNvPr id="7" name="Imagen 6">
            <a:extLst>
              <a:ext uri="{FF2B5EF4-FFF2-40B4-BE49-F238E27FC236}">
                <a16:creationId xmlns:a16="http://schemas.microsoft.com/office/drawing/2014/main" id="{124C92A5-B26A-436F-B998-0F1F341B0380}"/>
              </a:ext>
            </a:extLst>
          </p:cNvPr>
          <p:cNvPicPr>
            <a:picLocks noChangeAspect="1"/>
          </p:cNvPicPr>
          <p:nvPr/>
        </p:nvPicPr>
        <p:blipFill rotWithShape="1">
          <a:blip r:embed="rId4"/>
          <a:srcRect l="7750" t="30658" r="56250" b="15317"/>
          <a:stretch/>
        </p:blipFill>
        <p:spPr>
          <a:xfrm>
            <a:off x="4831080" y="4003357"/>
            <a:ext cx="3383280" cy="2854643"/>
          </a:xfrm>
          <a:prstGeom prst="rect">
            <a:avLst/>
          </a:prstGeom>
        </p:spPr>
      </p:pic>
    </p:spTree>
    <p:extLst>
      <p:ext uri="{BB962C8B-B14F-4D97-AF65-F5344CB8AC3E}">
        <p14:creationId xmlns:p14="http://schemas.microsoft.com/office/powerpoint/2010/main" val="7489437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61AC0DB-BE8E-4CB3-9B18-E7FBF376DE47}"/>
              </a:ext>
            </a:extLst>
          </p:cNvPr>
          <p:cNvPicPr>
            <a:picLocks noChangeAspect="1"/>
          </p:cNvPicPr>
          <p:nvPr/>
        </p:nvPicPr>
        <p:blipFill rotWithShape="1">
          <a:blip r:embed="rId2"/>
          <a:srcRect l="5625" t="29546" r="55500" b="10870"/>
          <a:stretch/>
        </p:blipFill>
        <p:spPr>
          <a:xfrm>
            <a:off x="2548890" y="152400"/>
            <a:ext cx="5924550" cy="5105400"/>
          </a:xfrm>
          <a:prstGeom prst="rect">
            <a:avLst/>
          </a:prstGeom>
        </p:spPr>
      </p:pic>
      <p:pic>
        <p:nvPicPr>
          <p:cNvPr id="3" name="Imagen 2">
            <a:extLst>
              <a:ext uri="{FF2B5EF4-FFF2-40B4-BE49-F238E27FC236}">
                <a16:creationId xmlns:a16="http://schemas.microsoft.com/office/drawing/2014/main" id="{C5E3DE47-18BF-452D-9DD2-4880F56C2747}"/>
              </a:ext>
            </a:extLst>
          </p:cNvPr>
          <p:cNvPicPr>
            <a:picLocks noChangeAspect="1"/>
          </p:cNvPicPr>
          <p:nvPr/>
        </p:nvPicPr>
        <p:blipFill rotWithShape="1">
          <a:blip r:embed="rId3"/>
          <a:srcRect l="4656" t="64007" r="53250" b="26210"/>
          <a:stretch/>
        </p:blipFill>
        <p:spPr>
          <a:xfrm>
            <a:off x="1605438" y="5532120"/>
            <a:ext cx="8981123" cy="1173480"/>
          </a:xfrm>
          <a:prstGeom prst="rect">
            <a:avLst/>
          </a:prstGeom>
        </p:spPr>
      </p:pic>
    </p:spTree>
    <p:extLst>
      <p:ext uri="{BB962C8B-B14F-4D97-AF65-F5344CB8AC3E}">
        <p14:creationId xmlns:p14="http://schemas.microsoft.com/office/powerpoint/2010/main" val="15855693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BC3BC1A-27C2-457C-9E5C-D5C46B97659E}"/>
              </a:ext>
            </a:extLst>
          </p:cNvPr>
          <p:cNvPicPr>
            <a:picLocks noChangeAspect="1"/>
          </p:cNvPicPr>
          <p:nvPr/>
        </p:nvPicPr>
        <p:blipFill rotWithShape="1">
          <a:blip r:embed="rId2"/>
          <a:srcRect l="5500" t="29768" r="47625" b="31102"/>
          <a:stretch/>
        </p:blipFill>
        <p:spPr>
          <a:xfrm>
            <a:off x="198120" y="243840"/>
            <a:ext cx="7630824" cy="3581400"/>
          </a:xfrm>
          <a:prstGeom prst="rect">
            <a:avLst/>
          </a:prstGeom>
        </p:spPr>
      </p:pic>
      <p:pic>
        <p:nvPicPr>
          <p:cNvPr id="5" name="Imagen 4">
            <a:extLst>
              <a:ext uri="{FF2B5EF4-FFF2-40B4-BE49-F238E27FC236}">
                <a16:creationId xmlns:a16="http://schemas.microsoft.com/office/drawing/2014/main" id="{68466CD8-46D2-4497-8624-283FFCA2F18F}"/>
              </a:ext>
            </a:extLst>
          </p:cNvPr>
          <p:cNvPicPr>
            <a:picLocks noChangeAspect="1"/>
          </p:cNvPicPr>
          <p:nvPr/>
        </p:nvPicPr>
        <p:blipFill rotWithShape="1">
          <a:blip r:embed="rId3"/>
          <a:srcRect l="8125" t="29323" r="55625" b="16650"/>
          <a:stretch/>
        </p:blipFill>
        <p:spPr>
          <a:xfrm>
            <a:off x="7772400" y="3154680"/>
            <a:ext cx="4419600" cy="3703320"/>
          </a:xfrm>
          <a:prstGeom prst="rect">
            <a:avLst/>
          </a:prstGeom>
        </p:spPr>
      </p:pic>
      <p:pic>
        <p:nvPicPr>
          <p:cNvPr id="7" name="Imagen 6">
            <a:extLst>
              <a:ext uri="{FF2B5EF4-FFF2-40B4-BE49-F238E27FC236}">
                <a16:creationId xmlns:a16="http://schemas.microsoft.com/office/drawing/2014/main" id="{3CC933FF-7EF7-4083-BD67-23525B503D6F}"/>
              </a:ext>
            </a:extLst>
          </p:cNvPr>
          <p:cNvPicPr>
            <a:picLocks noChangeAspect="1"/>
          </p:cNvPicPr>
          <p:nvPr/>
        </p:nvPicPr>
        <p:blipFill rotWithShape="1">
          <a:blip r:embed="rId4"/>
          <a:srcRect l="4500" t="64007" r="39625" b="15761"/>
          <a:stretch/>
        </p:blipFill>
        <p:spPr>
          <a:xfrm>
            <a:off x="0" y="4206240"/>
            <a:ext cx="7560882" cy="2141551"/>
          </a:xfrm>
          <a:prstGeom prst="rect">
            <a:avLst/>
          </a:prstGeom>
        </p:spPr>
      </p:pic>
    </p:spTree>
    <p:extLst>
      <p:ext uri="{BB962C8B-B14F-4D97-AF65-F5344CB8AC3E}">
        <p14:creationId xmlns:p14="http://schemas.microsoft.com/office/powerpoint/2010/main" val="24151562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79CD2D0-5338-444E-B09E-432AD6BC1C1B}"/>
              </a:ext>
            </a:extLst>
          </p:cNvPr>
          <p:cNvPicPr>
            <a:picLocks noChangeAspect="1"/>
          </p:cNvPicPr>
          <p:nvPr/>
        </p:nvPicPr>
        <p:blipFill>
          <a:blip r:embed="rId2"/>
          <a:stretch>
            <a:fillRect/>
          </a:stretch>
        </p:blipFill>
        <p:spPr>
          <a:xfrm>
            <a:off x="121920" y="121920"/>
            <a:ext cx="4860851" cy="3124314"/>
          </a:xfrm>
          <a:prstGeom prst="rect">
            <a:avLst/>
          </a:prstGeom>
        </p:spPr>
      </p:pic>
      <p:pic>
        <p:nvPicPr>
          <p:cNvPr id="4" name="Imagen 3">
            <a:extLst>
              <a:ext uri="{FF2B5EF4-FFF2-40B4-BE49-F238E27FC236}">
                <a16:creationId xmlns:a16="http://schemas.microsoft.com/office/drawing/2014/main" id="{C4C6216F-5B0C-46AE-8889-DB244D483E85}"/>
              </a:ext>
            </a:extLst>
          </p:cNvPr>
          <p:cNvPicPr>
            <a:picLocks noChangeAspect="1"/>
          </p:cNvPicPr>
          <p:nvPr/>
        </p:nvPicPr>
        <p:blipFill>
          <a:blip r:embed="rId3"/>
          <a:stretch>
            <a:fillRect/>
          </a:stretch>
        </p:blipFill>
        <p:spPr>
          <a:xfrm>
            <a:off x="5473147" y="1258956"/>
            <a:ext cx="5667789" cy="3246234"/>
          </a:xfrm>
          <a:prstGeom prst="rect">
            <a:avLst/>
          </a:prstGeom>
        </p:spPr>
      </p:pic>
      <p:pic>
        <p:nvPicPr>
          <p:cNvPr id="6" name="Imagen 5">
            <a:extLst>
              <a:ext uri="{FF2B5EF4-FFF2-40B4-BE49-F238E27FC236}">
                <a16:creationId xmlns:a16="http://schemas.microsoft.com/office/drawing/2014/main" id="{B0B233AA-23DD-447B-97AF-17F75DE84C41}"/>
              </a:ext>
            </a:extLst>
          </p:cNvPr>
          <p:cNvPicPr>
            <a:picLocks noChangeAspect="1"/>
          </p:cNvPicPr>
          <p:nvPr/>
        </p:nvPicPr>
        <p:blipFill>
          <a:blip r:embed="rId4"/>
          <a:stretch>
            <a:fillRect/>
          </a:stretch>
        </p:blipFill>
        <p:spPr>
          <a:xfrm>
            <a:off x="1439560" y="4356435"/>
            <a:ext cx="2665964" cy="984190"/>
          </a:xfrm>
          <a:prstGeom prst="rect">
            <a:avLst/>
          </a:prstGeom>
        </p:spPr>
      </p:pic>
    </p:spTree>
    <p:extLst>
      <p:ext uri="{BB962C8B-B14F-4D97-AF65-F5344CB8AC3E}">
        <p14:creationId xmlns:p14="http://schemas.microsoft.com/office/powerpoint/2010/main" val="8174034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988B0CEF-DA83-479C-9613-0B9D5C237A3D}"/>
              </a:ext>
            </a:extLst>
          </p:cNvPr>
          <p:cNvPicPr>
            <a:picLocks noChangeAspect="1"/>
          </p:cNvPicPr>
          <p:nvPr/>
        </p:nvPicPr>
        <p:blipFill>
          <a:blip r:embed="rId2"/>
          <a:stretch>
            <a:fillRect/>
          </a:stretch>
        </p:blipFill>
        <p:spPr>
          <a:xfrm>
            <a:off x="286222" y="246137"/>
            <a:ext cx="5213429" cy="3503258"/>
          </a:xfrm>
          <a:prstGeom prst="rect">
            <a:avLst/>
          </a:prstGeom>
        </p:spPr>
      </p:pic>
      <p:pic>
        <p:nvPicPr>
          <p:cNvPr id="10" name="Imagen 9">
            <a:extLst>
              <a:ext uri="{FF2B5EF4-FFF2-40B4-BE49-F238E27FC236}">
                <a16:creationId xmlns:a16="http://schemas.microsoft.com/office/drawing/2014/main" id="{02DE18F7-5EFF-4386-9906-9AFF785CA7C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90940" y="3764991"/>
            <a:ext cx="7986501" cy="480391"/>
          </a:xfrm>
          <a:prstGeom prst="rect">
            <a:avLst/>
          </a:prstGeom>
        </p:spPr>
      </p:pic>
      <p:pic>
        <p:nvPicPr>
          <p:cNvPr id="5" name="Imagen 4">
            <a:extLst>
              <a:ext uri="{FF2B5EF4-FFF2-40B4-BE49-F238E27FC236}">
                <a16:creationId xmlns:a16="http://schemas.microsoft.com/office/drawing/2014/main" id="{7F65D491-A293-4307-BCF8-E001E26202B5}"/>
              </a:ext>
            </a:extLst>
          </p:cNvPr>
          <p:cNvPicPr>
            <a:picLocks noChangeAspect="1"/>
          </p:cNvPicPr>
          <p:nvPr/>
        </p:nvPicPr>
        <p:blipFill rotWithShape="1">
          <a:blip r:embed="rId5"/>
          <a:srcRect l="5217" t="36516" r="56196" b="19405"/>
          <a:stretch/>
        </p:blipFill>
        <p:spPr>
          <a:xfrm>
            <a:off x="6369736" y="407504"/>
            <a:ext cx="4704522" cy="3021496"/>
          </a:xfrm>
          <a:prstGeom prst="rect">
            <a:avLst/>
          </a:prstGeom>
        </p:spPr>
      </p:pic>
      <p:pic>
        <p:nvPicPr>
          <p:cNvPr id="9" name="Imagen 8">
            <a:extLst>
              <a:ext uri="{FF2B5EF4-FFF2-40B4-BE49-F238E27FC236}">
                <a16:creationId xmlns:a16="http://schemas.microsoft.com/office/drawing/2014/main" id="{BED2465F-A28E-4014-B444-0937F2D6B62B}"/>
              </a:ext>
            </a:extLst>
          </p:cNvPr>
          <p:cNvPicPr>
            <a:picLocks noChangeAspect="1"/>
          </p:cNvPicPr>
          <p:nvPr/>
        </p:nvPicPr>
        <p:blipFill rotWithShape="1">
          <a:blip r:embed="rId6"/>
          <a:srcRect l="5979" t="58313" r="77391" b="37013"/>
          <a:stretch/>
        </p:blipFill>
        <p:spPr>
          <a:xfrm>
            <a:off x="390940" y="4178994"/>
            <a:ext cx="2895599" cy="457558"/>
          </a:xfrm>
          <a:prstGeom prst="rect">
            <a:avLst/>
          </a:prstGeom>
        </p:spPr>
      </p:pic>
      <p:pic>
        <p:nvPicPr>
          <p:cNvPr id="16" name="Imagen 15">
            <a:extLst>
              <a:ext uri="{FF2B5EF4-FFF2-40B4-BE49-F238E27FC236}">
                <a16:creationId xmlns:a16="http://schemas.microsoft.com/office/drawing/2014/main" id="{C7B2A894-ADD4-4CAA-9824-FFE0E35BD260}"/>
              </a:ext>
            </a:extLst>
          </p:cNvPr>
          <p:cNvPicPr>
            <a:picLocks noChangeAspect="1"/>
          </p:cNvPicPr>
          <p:nvPr/>
        </p:nvPicPr>
        <p:blipFill rotWithShape="1">
          <a:blip r:embed="rId7"/>
          <a:srcRect l="5870" t="28395" r="60652" b="56332"/>
          <a:stretch/>
        </p:blipFill>
        <p:spPr>
          <a:xfrm>
            <a:off x="390940" y="4659385"/>
            <a:ext cx="5321673" cy="1364973"/>
          </a:xfrm>
          <a:prstGeom prst="rect">
            <a:avLst/>
          </a:prstGeom>
        </p:spPr>
      </p:pic>
      <p:pic>
        <p:nvPicPr>
          <p:cNvPr id="18" name="Imagen 17">
            <a:extLst>
              <a:ext uri="{FF2B5EF4-FFF2-40B4-BE49-F238E27FC236}">
                <a16:creationId xmlns:a16="http://schemas.microsoft.com/office/drawing/2014/main" id="{C4D18A06-94EB-431E-ABE5-FA2405DBE3FD}"/>
              </a:ext>
            </a:extLst>
          </p:cNvPr>
          <p:cNvPicPr>
            <a:picLocks noChangeAspect="1"/>
          </p:cNvPicPr>
          <p:nvPr/>
        </p:nvPicPr>
        <p:blipFill rotWithShape="1">
          <a:blip r:embed="rId8"/>
          <a:srcRect l="5978" t="55920" r="58152" b="35134"/>
          <a:stretch/>
        </p:blipFill>
        <p:spPr>
          <a:xfrm>
            <a:off x="393004" y="6024358"/>
            <a:ext cx="5106647" cy="716053"/>
          </a:xfrm>
          <a:prstGeom prst="rect">
            <a:avLst/>
          </a:prstGeom>
        </p:spPr>
      </p:pic>
      <p:pic>
        <p:nvPicPr>
          <p:cNvPr id="20" name="Imagen 19">
            <a:extLst>
              <a:ext uri="{FF2B5EF4-FFF2-40B4-BE49-F238E27FC236}">
                <a16:creationId xmlns:a16="http://schemas.microsoft.com/office/drawing/2014/main" id="{ECF974CB-7854-4A45-96C9-F1740E13955F}"/>
              </a:ext>
            </a:extLst>
          </p:cNvPr>
          <p:cNvPicPr>
            <a:picLocks noChangeAspect="1"/>
          </p:cNvPicPr>
          <p:nvPr/>
        </p:nvPicPr>
        <p:blipFill>
          <a:blip r:embed="rId9"/>
          <a:stretch>
            <a:fillRect/>
          </a:stretch>
        </p:blipFill>
        <p:spPr>
          <a:xfrm>
            <a:off x="6597359" y="4822342"/>
            <a:ext cx="5201637" cy="1794427"/>
          </a:xfrm>
          <a:prstGeom prst="rect">
            <a:avLst/>
          </a:prstGeom>
        </p:spPr>
      </p:pic>
    </p:spTree>
    <p:extLst>
      <p:ext uri="{BB962C8B-B14F-4D97-AF65-F5344CB8AC3E}">
        <p14:creationId xmlns:p14="http://schemas.microsoft.com/office/powerpoint/2010/main" val="36426738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AABB34A4-B785-4C04-B2FA-F481CD75B0F4}"/>
              </a:ext>
            </a:extLst>
          </p:cNvPr>
          <p:cNvPicPr>
            <a:picLocks noChangeAspect="1"/>
          </p:cNvPicPr>
          <p:nvPr/>
        </p:nvPicPr>
        <p:blipFill rotWithShape="1">
          <a:blip r:embed="rId2"/>
          <a:srcRect l="4891" t="38835" r="7500" b="13605"/>
          <a:stretch/>
        </p:blipFill>
        <p:spPr>
          <a:xfrm>
            <a:off x="190918" y="261731"/>
            <a:ext cx="11810163" cy="3816626"/>
          </a:xfrm>
          <a:prstGeom prst="rect">
            <a:avLst/>
          </a:prstGeom>
        </p:spPr>
      </p:pic>
      <p:pic>
        <p:nvPicPr>
          <p:cNvPr id="11" name="Imagen 10">
            <a:extLst>
              <a:ext uri="{FF2B5EF4-FFF2-40B4-BE49-F238E27FC236}">
                <a16:creationId xmlns:a16="http://schemas.microsoft.com/office/drawing/2014/main" id="{D5099097-4DE2-45E4-930E-D3AEF21827C4}"/>
              </a:ext>
            </a:extLst>
          </p:cNvPr>
          <p:cNvPicPr>
            <a:picLocks noChangeAspect="1"/>
          </p:cNvPicPr>
          <p:nvPr/>
        </p:nvPicPr>
        <p:blipFill>
          <a:blip r:embed="rId3"/>
          <a:stretch>
            <a:fillRect/>
          </a:stretch>
        </p:blipFill>
        <p:spPr>
          <a:xfrm>
            <a:off x="2551470" y="4283788"/>
            <a:ext cx="6481823" cy="2312481"/>
          </a:xfrm>
          <a:prstGeom prst="rect">
            <a:avLst/>
          </a:prstGeom>
        </p:spPr>
      </p:pic>
    </p:spTree>
    <p:extLst>
      <p:ext uri="{BB962C8B-B14F-4D97-AF65-F5344CB8AC3E}">
        <p14:creationId xmlns:p14="http://schemas.microsoft.com/office/powerpoint/2010/main" val="32088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AC9D969-AF49-4DFE-BF52-7CDC83AEC296}"/>
              </a:ext>
            </a:extLst>
          </p:cNvPr>
          <p:cNvPicPr>
            <a:picLocks noChangeAspect="1"/>
          </p:cNvPicPr>
          <p:nvPr/>
        </p:nvPicPr>
        <p:blipFill>
          <a:blip r:embed="rId2"/>
          <a:stretch>
            <a:fillRect/>
          </a:stretch>
        </p:blipFill>
        <p:spPr>
          <a:xfrm>
            <a:off x="1050185" y="1152915"/>
            <a:ext cx="10091630" cy="5157944"/>
          </a:xfrm>
          <a:prstGeom prst="rect">
            <a:avLst/>
          </a:prstGeom>
        </p:spPr>
      </p:pic>
    </p:spTree>
    <p:extLst>
      <p:ext uri="{BB962C8B-B14F-4D97-AF65-F5344CB8AC3E}">
        <p14:creationId xmlns:p14="http://schemas.microsoft.com/office/powerpoint/2010/main" val="32002552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82D1910-88D2-41B3-9F61-255D97A9E841}"/>
              </a:ext>
            </a:extLst>
          </p:cNvPr>
          <p:cNvPicPr>
            <a:picLocks noChangeAspect="1"/>
          </p:cNvPicPr>
          <p:nvPr/>
        </p:nvPicPr>
        <p:blipFill>
          <a:blip r:embed="rId2"/>
          <a:stretch>
            <a:fillRect/>
          </a:stretch>
        </p:blipFill>
        <p:spPr>
          <a:xfrm>
            <a:off x="179319" y="362779"/>
            <a:ext cx="6267450" cy="3429000"/>
          </a:xfrm>
          <a:prstGeom prst="rect">
            <a:avLst/>
          </a:prstGeom>
        </p:spPr>
      </p:pic>
      <p:pic>
        <p:nvPicPr>
          <p:cNvPr id="5" name="Imagen 4">
            <a:extLst>
              <a:ext uri="{FF2B5EF4-FFF2-40B4-BE49-F238E27FC236}">
                <a16:creationId xmlns:a16="http://schemas.microsoft.com/office/drawing/2014/main" id="{EEC1BF36-94B6-4FA8-A8CB-812CFA922A7E}"/>
              </a:ext>
            </a:extLst>
          </p:cNvPr>
          <p:cNvPicPr>
            <a:picLocks noChangeAspect="1"/>
          </p:cNvPicPr>
          <p:nvPr/>
        </p:nvPicPr>
        <p:blipFill>
          <a:blip r:embed="rId3"/>
          <a:stretch>
            <a:fillRect/>
          </a:stretch>
        </p:blipFill>
        <p:spPr>
          <a:xfrm>
            <a:off x="5702709" y="0"/>
            <a:ext cx="6143833" cy="5014452"/>
          </a:xfrm>
          <a:prstGeom prst="rect">
            <a:avLst/>
          </a:prstGeom>
        </p:spPr>
      </p:pic>
      <p:pic>
        <p:nvPicPr>
          <p:cNvPr id="7" name="Imagen 6">
            <a:extLst>
              <a:ext uri="{FF2B5EF4-FFF2-40B4-BE49-F238E27FC236}">
                <a16:creationId xmlns:a16="http://schemas.microsoft.com/office/drawing/2014/main" id="{DB1D96E2-6F9E-44BB-8ECD-DC8F8FE208CB}"/>
              </a:ext>
            </a:extLst>
          </p:cNvPr>
          <p:cNvPicPr>
            <a:picLocks noChangeAspect="1"/>
          </p:cNvPicPr>
          <p:nvPr/>
        </p:nvPicPr>
        <p:blipFill>
          <a:blip r:embed="rId4"/>
          <a:stretch>
            <a:fillRect/>
          </a:stretch>
        </p:blipFill>
        <p:spPr>
          <a:xfrm>
            <a:off x="83514" y="4387539"/>
            <a:ext cx="5715000" cy="2476500"/>
          </a:xfrm>
          <a:prstGeom prst="rect">
            <a:avLst/>
          </a:prstGeom>
        </p:spPr>
      </p:pic>
    </p:spTree>
    <p:extLst>
      <p:ext uri="{BB962C8B-B14F-4D97-AF65-F5344CB8AC3E}">
        <p14:creationId xmlns:p14="http://schemas.microsoft.com/office/powerpoint/2010/main" val="42108809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E56C021-4FF8-4C97-AD2D-0633E5AEF7F1}"/>
              </a:ext>
            </a:extLst>
          </p:cNvPr>
          <p:cNvPicPr>
            <a:picLocks noChangeAspect="1"/>
          </p:cNvPicPr>
          <p:nvPr/>
        </p:nvPicPr>
        <p:blipFill>
          <a:blip r:embed="rId2"/>
          <a:stretch>
            <a:fillRect/>
          </a:stretch>
        </p:blipFill>
        <p:spPr>
          <a:xfrm>
            <a:off x="198783" y="171450"/>
            <a:ext cx="5610225" cy="3257550"/>
          </a:xfrm>
          <a:prstGeom prst="rect">
            <a:avLst/>
          </a:prstGeom>
        </p:spPr>
      </p:pic>
      <p:pic>
        <p:nvPicPr>
          <p:cNvPr id="5" name="Imagen 4">
            <a:extLst>
              <a:ext uri="{FF2B5EF4-FFF2-40B4-BE49-F238E27FC236}">
                <a16:creationId xmlns:a16="http://schemas.microsoft.com/office/drawing/2014/main" id="{6E90D7BE-6424-4F5A-AD7F-B58670F4D6E5}"/>
              </a:ext>
            </a:extLst>
          </p:cNvPr>
          <p:cNvPicPr>
            <a:picLocks noChangeAspect="1"/>
          </p:cNvPicPr>
          <p:nvPr/>
        </p:nvPicPr>
        <p:blipFill rotWithShape="1">
          <a:blip r:embed="rId3"/>
          <a:srcRect l="42557" t="55375" r="27368"/>
          <a:stretch/>
        </p:blipFill>
        <p:spPr>
          <a:xfrm>
            <a:off x="7698659" y="171450"/>
            <a:ext cx="2728451" cy="2696922"/>
          </a:xfrm>
          <a:prstGeom prst="rect">
            <a:avLst/>
          </a:prstGeom>
        </p:spPr>
      </p:pic>
      <p:pic>
        <p:nvPicPr>
          <p:cNvPr id="7" name="Imagen 6">
            <a:extLst>
              <a:ext uri="{FF2B5EF4-FFF2-40B4-BE49-F238E27FC236}">
                <a16:creationId xmlns:a16="http://schemas.microsoft.com/office/drawing/2014/main" id="{FB42FEF5-1828-4E20-B817-D7E45410C963}"/>
              </a:ext>
            </a:extLst>
          </p:cNvPr>
          <p:cNvPicPr>
            <a:picLocks noChangeAspect="1"/>
          </p:cNvPicPr>
          <p:nvPr/>
        </p:nvPicPr>
        <p:blipFill>
          <a:blip r:embed="rId4"/>
          <a:stretch>
            <a:fillRect/>
          </a:stretch>
        </p:blipFill>
        <p:spPr>
          <a:xfrm>
            <a:off x="1056032" y="3962400"/>
            <a:ext cx="3895725" cy="2724150"/>
          </a:xfrm>
          <a:prstGeom prst="rect">
            <a:avLst/>
          </a:prstGeom>
        </p:spPr>
      </p:pic>
      <p:pic>
        <p:nvPicPr>
          <p:cNvPr id="9" name="Imagen 8">
            <a:extLst>
              <a:ext uri="{FF2B5EF4-FFF2-40B4-BE49-F238E27FC236}">
                <a16:creationId xmlns:a16="http://schemas.microsoft.com/office/drawing/2014/main" id="{0C47F85A-4E20-48D6-BBDF-9CF609F337EF}"/>
              </a:ext>
            </a:extLst>
          </p:cNvPr>
          <p:cNvPicPr>
            <a:picLocks noChangeAspect="1"/>
          </p:cNvPicPr>
          <p:nvPr/>
        </p:nvPicPr>
        <p:blipFill>
          <a:blip r:embed="rId5"/>
          <a:stretch>
            <a:fillRect/>
          </a:stretch>
        </p:blipFill>
        <p:spPr>
          <a:xfrm>
            <a:off x="6771969" y="3387785"/>
            <a:ext cx="3655141" cy="3298765"/>
          </a:xfrm>
          <a:prstGeom prst="rect">
            <a:avLst/>
          </a:prstGeom>
        </p:spPr>
      </p:pic>
      <p:sp>
        <p:nvSpPr>
          <p:cNvPr id="2" name="CuadroTexto 1">
            <a:extLst>
              <a:ext uri="{FF2B5EF4-FFF2-40B4-BE49-F238E27FC236}">
                <a16:creationId xmlns:a16="http://schemas.microsoft.com/office/drawing/2014/main" id="{46C60F37-98A8-45BB-8EFD-9C8B7D46BE2C}"/>
              </a:ext>
            </a:extLst>
          </p:cNvPr>
          <p:cNvSpPr txBox="1"/>
          <p:nvPr/>
        </p:nvSpPr>
        <p:spPr>
          <a:xfrm>
            <a:off x="10645010" y="4410633"/>
            <a:ext cx="1624674" cy="2308324"/>
          </a:xfrm>
          <a:prstGeom prst="rect">
            <a:avLst/>
          </a:prstGeom>
          <a:noFill/>
        </p:spPr>
        <p:txBody>
          <a:bodyPr wrap="square" rtlCol="0">
            <a:spAutoFit/>
          </a:bodyPr>
          <a:lstStyle/>
          <a:p>
            <a:r>
              <a:rPr lang="en-US" b="0" i="0" dirty="0" err="1">
                <a:solidFill>
                  <a:srgbClr val="000000"/>
                </a:solidFill>
                <a:effectLst/>
                <a:latin typeface="Menlo"/>
              </a:rPr>
              <a:t>imread</a:t>
            </a:r>
            <a:r>
              <a:rPr lang="en-US" b="0" i="0" dirty="0">
                <a:solidFill>
                  <a:srgbClr val="000000"/>
                </a:solidFill>
                <a:effectLst/>
                <a:latin typeface="Menlo"/>
              </a:rPr>
              <a:t>(f);</a:t>
            </a:r>
          </a:p>
          <a:p>
            <a:r>
              <a:rPr lang="en-US" b="0" i="0" dirty="0">
                <a:solidFill>
                  <a:srgbClr val="000000"/>
                </a:solidFill>
                <a:effectLst/>
                <a:latin typeface="Menlo"/>
              </a:rPr>
              <a:t>size();</a:t>
            </a:r>
          </a:p>
          <a:p>
            <a:r>
              <a:rPr lang="en-US" b="0" i="0" dirty="0" err="1">
                <a:solidFill>
                  <a:srgbClr val="000000"/>
                </a:solidFill>
                <a:effectLst/>
                <a:latin typeface="Menlo"/>
              </a:rPr>
              <a:t>Imshow</a:t>
            </a:r>
            <a:r>
              <a:rPr lang="en-US" b="0" i="0" dirty="0">
                <a:solidFill>
                  <a:srgbClr val="000000"/>
                </a:solidFill>
                <a:effectLst/>
                <a:latin typeface="Menlo"/>
              </a:rPr>
              <a:t>()</a:t>
            </a:r>
          </a:p>
          <a:p>
            <a:r>
              <a:rPr lang="en-US" b="0" i="0" dirty="0">
                <a:solidFill>
                  <a:srgbClr val="000000"/>
                </a:solidFill>
                <a:effectLst/>
                <a:latin typeface="Menlo"/>
              </a:rPr>
              <a:t>rgb2gray();</a:t>
            </a:r>
          </a:p>
          <a:p>
            <a:r>
              <a:rPr lang="en-US" b="0" i="0" dirty="0">
                <a:solidFill>
                  <a:srgbClr val="000000"/>
                </a:solidFill>
                <a:effectLst/>
                <a:latin typeface="Menlo"/>
              </a:rPr>
              <a:t>edge();</a:t>
            </a:r>
          </a:p>
          <a:p>
            <a:endParaRPr lang="en-US" b="0" i="0" dirty="0">
              <a:solidFill>
                <a:srgbClr val="000000"/>
              </a:solidFill>
              <a:effectLst/>
              <a:latin typeface="Menlo"/>
            </a:endParaRPr>
          </a:p>
          <a:p>
            <a:endParaRPr lang="es-MX" dirty="0"/>
          </a:p>
          <a:p>
            <a:endParaRPr lang="es-MX" dirty="0"/>
          </a:p>
        </p:txBody>
      </p:sp>
    </p:spTree>
    <p:extLst>
      <p:ext uri="{BB962C8B-B14F-4D97-AF65-F5344CB8AC3E}">
        <p14:creationId xmlns:p14="http://schemas.microsoft.com/office/powerpoint/2010/main" val="5966073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C8E96BC2-F025-4EFE-ABFC-24B9C9CFA831}"/>
              </a:ext>
            </a:extLst>
          </p:cNvPr>
          <p:cNvSpPr txBox="1"/>
          <p:nvPr/>
        </p:nvSpPr>
        <p:spPr>
          <a:xfrm>
            <a:off x="575188" y="486697"/>
            <a:ext cx="1624674" cy="2308324"/>
          </a:xfrm>
          <a:prstGeom prst="rect">
            <a:avLst/>
          </a:prstGeom>
          <a:noFill/>
        </p:spPr>
        <p:txBody>
          <a:bodyPr wrap="square" rtlCol="0">
            <a:spAutoFit/>
          </a:bodyPr>
          <a:lstStyle/>
          <a:p>
            <a:r>
              <a:rPr lang="en-US" b="0" i="0" dirty="0" err="1">
                <a:solidFill>
                  <a:srgbClr val="000000"/>
                </a:solidFill>
                <a:effectLst/>
                <a:latin typeface="Menlo"/>
              </a:rPr>
              <a:t>imread</a:t>
            </a:r>
            <a:r>
              <a:rPr lang="en-US" b="0" i="0" dirty="0">
                <a:solidFill>
                  <a:srgbClr val="000000"/>
                </a:solidFill>
                <a:effectLst/>
                <a:latin typeface="Menlo"/>
              </a:rPr>
              <a:t>(f);</a:t>
            </a:r>
          </a:p>
          <a:p>
            <a:r>
              <a:rPr lang="en-US" b="0" i="0" dirty="0">
                <a:solidFill>
                  <a:srgbClr val="000000"/>
                </a:solidFill>
                <a:effectLst/>
                <a:latin typeface="Menlo"/>
              </a:rPr>
              <a:t>size();</a:t>
            </a:r>
          </a:p>
          <a:p>
            <a:r>
              <a:rPr lang="en-US" b="0" i="0" dirty="0" err="1">
                <a:solidFill>
                  <a:srgbClr val="000000"/>
                </a:solidFill>
                <a:effectLst/>
                <a:latin typeface="Menlo"/>
              </a:rPr>
              <a:t>Imshow</a:t>
            </a:r>
            <a:r>
              <a:rPr lang="en-US" b="0" i="0" dirty="0">
                <a:solidFill>
                  <a:srgbClr val="000000"/>
                </a:solidFill>
                <a:effectLst/>
                <a:latin typeface="Menlo"/>
              </a:rPr>
              <a:t>()</a:t>
            </a:r>
          </a:p>
          <a:p>
            <a:r>
              <a:rPr lang="en-US" b="0" i="0" dirty="0">
                <a:solidFill>
                  <a:srgbClr val="000000"/>
                </a:solidFill>
                <a:effectLst/>
                <a:latin typeface="Menlo"/>
              </a:rPr>
              <a:t>rgb2gray();</a:t>
            </a:r>
          </a:p>
          <a:p>
            <a:r>
              <a:rPr lang="en-US" b="0" i="0" dirty="0">
                <a:solidFill>
                  <a:srgbClr val="000000"/>
                </a:solidFill>
                <a:effectLst/>
                <a:latin typeface="Menlo"/>
              </a:rPr>
              <a:t>edge();</a:t>
            </a:r>
          </a:p>
          <a:p>
            <a:endParaRPr lang="en-US" b="0" i="0" dirty="0">
              <a:solidFill>
                <a:srgbClr val="000000"/>
              </a:solidFill>
              <a:effectLst/>
              <a:latin typeface="Menlo"/>
            </a:endParaRPr>
          </a:p>
          <a:p>
            <a:endParaRPr lang="es-MX" dirty="0"/>
          </a:p>
          <a:p>
            <a:endParaRPr lang="es-MX" dirty="0"/>
          </a:p>
        </p:txBody>
      </p:sp>
      <p:pic>
        <p:nvPicPr>
          <p:cNvPr id="3" name="Imagen 2">
            <a:extLst>
              <a:ext uri="{FF2B5EF4-FFF2-40B4-BE49-F238E27FC236}">
                <a16:creationId xmlns:a16="http://schemas.microsoft.com/office/drawing/2014/main" id="{53E2320E-E9C1-4FD8-B7A5-3B733F15F0AD}"/>
              </a:ext>
            </a:extLst>
          </p:cNvPr>
          <p:cNvPicPr>
            <a:picLocks noChangeAspect="1"/>
          </p:cNvPicPr>
          <p:nvPr/>
        </p:nvPicPr>
        <p:blipFill>
          <a:blip r:embed="rId2"/>
          <a:stretch>
            <a:fillRect/>
          </a:stretch>
        </p:blipFill>
        <p:spPr>
          <a:xfrm>
            <a:off x="6285134" y="175591"/>
            <a:ext cx="5708084" cy="4065104"/>
          </a:xfrm>
          <a:prstGeom prst="rect">
            <a:avLst/>
          </a:prstGeom>
        </p:spPr>
      </p:pic>
      <p:pic>
        <p:nvPicPr>
          <p:cNvPr id="6" name="Imagen 5">
            <a:extLst>
              <a:ext uri="{FF2B5EF4-FFF2-40B4-BE49-F238E27FC236}">
                <a16:creationId xmlns:a16="http://schemas.microsoft.com/office/drawing/2014/main" id="{7809BF30-FDB1-4DC7-94AB-1782B5447F34}"/>
              </a:ext>
            </a:extLst>
          </p:cNvPr>
          <p:cNvPicPr>
            <a:picLocks noChangeAspect="1"/>
          </p:cNvPicPr>
          <p:nvPr/>
        </p:nvPicPr>
        <p:blipFill>
          <a:blip r:embed="rId3"/>
          <a:stretch>
            <a:fillRect/>
          </a:stretch>
        </p:blipFill>
        <p:spPr>
          <a:xfrm>
            <a:off x="1911916" y="2930761"/>
            <a:ext cx="4373218" cy="3577423"/>
          </a:xfrm>
          <a:prstGeom prst="rect">
            <a:avLst/>
          </a:prstGeom>
        </p:spPr>
      </p:pic>
    </p:spTree>
    <p:extLst>
      <p:ext uri="{BB962C8B-B14F-4D97-AF65-F5344CB8AC3E}">
        <p14:creationId xmlns:p14="http://schemas.microsoft.com/office/powerpoint/2010/main" val="25721510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66886F-DBCC-48FC-8BE6-6BFE83FEA616}"/>
              </a:ext>
            </a:extLst>
          </p:cNvPr>
          <p:cNvSpPr txBox="1"/>
          <p:nvPr/>
        </p:nvSpPr>
        <p:spPr>
          <a:xfrm>
            <a:off x="410818" y="318053"/>
            <a:ext cx="5747601" cy="7017306"/>
          </a:xfrm>
          <a:prstGeom prst="rect">
            <a:avLst/>
          </a:prstGeom>
          <a:noFill/>
        </p:spPr>
        <p:txBody>
          <a:bodyPr wrap="square" rtlCol="0">
            <a:spAutoFit/>
          </a:bodyPr>
          <a:lstStyle/>
          <a:p>
            <a:r>
              <a:rPr lang="es-MX" sz="1800" b="0" i="0" u="none" strike="noStrike" baseline="0" dirty="0" err="1">
                <a:solidFill>
                  <a:srgbClr val="000000"/>
                </a:solidFill>
                <a:latin typeface="Consolas Courier"/>
              </a:rPr>
              <a:t>sonnets</a:t>
            </a:r>
            <a:r>
              <a:rPr lang="es-MX" sz="1800" b="0" i="0" u="none" strike="noStrike" baseline="0" dirty="0">
                <a:solidFill>
                  <a:srgbClr val="000000"/>
                </a:solidFill>
                <a:latin typeface="Consolas Courier"/>
              </a:rPr>
              <a:t> = </a:t>
            </a:r>
            <a:r>
              <a:rPr lang="es-MX" sz="1800" b="0" i="0" u="none" strike="noStrike" baseline="0" dirty="0" err="1">
                <a:solidFill>
                  <a:srgbClr val="000000"/>
                </a:solidFill>
                <a:latin typeface="Consolas Courier"/>
              </a:rPr>
              <a:t>extractFileText</a:t>
            </a:r>
            <a:r>
              <a:rPr lang="es-MX" sz="1800" b="0" i="0" u="none" strike="noStrike" baseline="0" dirty="0">
                <a:solidFill>
                  <a:srgbClr val="000000"/>
                </a:solidFill>
                <a:latin typeface="Consolas Courier"/>
              </a:rPr>
              <a:t>(</a:t>
            </a:r>
            <a:r>
              <a:rPr lang="es-MX" sz="1800" b="0" i="0" u="none" strike="noStrike" baseline="0" dirty="0">
                <a:solidFill>
                  <a:srgbClr val="A020F0"/>
                </a:solidFill>
                <a:latin typeface="Consolas Courier"/>
              </a:rPr>
              <a:t>"sonnets.txt"</a:t>
            </a:r>
            <a:r>
              <a:rPr lang="es-MX" sz="1800" b="0" i="0" u="none" strike="noStrike" baseline="0" dirty="0">
                <a:solidFill>
                  <a:srgbClr val="000000"/>
                </a:solidFill>
                <a:latin typeface="Consolas Courier"/>
              </a:rPr>
              <a:t>)</a:t>
            </a:r>
          </a:p>
          <a:p>
            <a:r>
              <a:rPr lang="en-US" b="0" i="0" u="none" strike="noStrike" dirty="0">
                <a:solidFill>
                  <a:srgbClr val="3C763D"/>
                </a:solidFill>
                <a:effectLst/>
                <a:latin typeface="Menlo"/>
              </a:rPr>
              <a:t>% get the 18th sonnet </a:t>
            </a:r>
            <a:endParaRPr lang="en-US" b="0" i="0" dirty="0">
              <a:solidFill>
                <a:srgbClr val="000000"/>
              </a:solidFill>
              <a:effectLst/>
              <a:latin typeface="Menlo"/>
            </a:endParaRPr>
          </a:p>
          <a:p>
            <a:r>
              <a:rPr lang="en-US" b="0" i="0" dirty="0">
                <a:solidFill>
                  <a:srgbClr val="000000"/>
                </a:solidFill>
                <a:effectLst/>
                <a:latin typeface="Menlo"/>
              </a:rPr>
              <a:t>start = </a:t>
            </a:r>
            <a:r>
              <a:rPr lang="en-US" b="0" i="0" u="none" strike="noStrike" dirty="0">
                <a:solidFill>
                  <a:srgbClr val="A020F0"/>
                </a:solidFill>
                <a:effectLst/>
                <a:latin typeface="Menlo"/>
              </a:rPr>
              <a:t>" XVIII" </a:t>
            </a:r>
            <a:r>
              <a:rPr lang="en-US" b="0" i="0" dirty="0">
                <a:solidFill>
                  <a:srgbClr val="000000"/>
                </a:solidFill>
                <a:effectLst/>
                <a:latin typeface="Menlo"/>
              </a:rPr>
              <a:t>+ newline;</a:t>
            </a:r>
          </a:p>
          <a:p>
            <a:r>
              <a:rPr lang="en-US" b="0" i="0" dirty="0">
                <a:solidFill>
                  <a:srgbClr val="000000"/>
                </a:solidFill>
                <a:effectLst/>
                <a:latin typeface="Menlo"/>
              </a:rPr>
              <a:t>fin = </a:t>
            </a:r>
            <a:r>
              <a:rPr lang="en-US" b="0" i="0" u="none" strike="noStrike" dirty="0">
                <a:solidFill>
                  <a:srgbClr val="A020F0"/>
                </a:solidFill>
                <a:effectLst/>
                <a:latin typeface="Menlo"/>
              </a:rPr>
              <a:t>" XIX"</a:t>
            </a:r>
            <a:r>
              <a:rPr lang="en-US" b="0" i="0" dirty="0">
                <a:solidFill>
                  <a:srgbClr val="000000"/>
                </a:solidFill>
                <a:effectLst/>
                <a:latin typeface="Menlo"/>
              </a:rPr>
              <a:t>;</a:t>
            </a:r>
          </a:p>
          <a:p>
            <a:r>
              <a:rPr lang="en-US" b="0" i="0" dirty="0">
                <a:solidFill>
                  <a:srgbClr val="000000"/>
                </a:solidFill>
                <a:effectLst/>
                <a:latin typeface="Menlo"/>
              </a:rPr>
              <a:t>sonnet18 = </a:t>
            </a:r>
            <a:r>
              <a:rPr lang="en-US" b="0" i="0" dirty="0" err="1">
                <a:solidFill>
                  <a:srgbClr val="000000"/>
                </a:solidFill>
                <a:effectLst/>
                <a:latin typeface="Menlo"/>
              </a:rPr>
              <a:t>extractBetween</a:t>
            </a:r>
            <a:r>
              <a:rPr lang="en-US" b="0" i="0" dirty="0">
                <a:solidFill>
                  <a:srgbClr val="000000"/>
                </a:solidFill>
                <a:effectLst/>
                <a:latin typeface="Menlo"/>
              </a:rPr>
              <a:t>(</a:t>
            </a:r>
            <a:r>
              <a:rPr lang="en-US" b="0" i="0" dirty="0" err="1">
                <a:solidFill>
                  <a:srgbClr val="000000"/>
                </a:solidFill>
                <a:effectLst/>
                <a:latin typeface="Menlo"/>
              </a:rPr>
              <a:t>sonnets,start,fin</a:t>
            </a:r>
            <a:r>
              <a:rPr lang="en-US" b="0" i="0" dirty="0">
                <a:solidFill>
                  <a:srgbClr val="000000"/>
                </a:solidFill>
                <a:effectLst/>
                <a:latin typeface="Menlo"/>
              </a:rPr>
              <a:t>)</a:t>
            </a:r>
          </a:p>
          <a:p>
            <a:r>
              <a:rPr lang="en-US" b="0" i="0" u="none" strike="noStrike" dirty="0">
                <a:solidFill>
                  <a:srgbClr val="3C763D"/>
                </a:solidFill>
                <a:effectLst/>
                <a:latin typeface="Menlo"/>
              </a:rPr>
              <a:t>% Split using a double newline since these separate the sonnets</a:t>
            </a:r>
            <a:endParaRPr lang="en-US" b="0" i="0" dirty="0">
              <a:solidFill>
                <a:srgbClr val="000000"/>
              </a:solidFill>
              <a:effectLst/>
              <a:latin typeface="Menlo"/>
            </a:endParaRPr>
          </a:p>
          <a:p>
            <a:r>
              <a:rPr lang="en-US" b="0" i="0" dirty="0" err="1">
                <a:solidFill>
                  <a:srgbClr val="000000"/>
                </a:solidFill>
                <a:effectLst/>
                <a:latin typeface="Menlo"/>
              </a:rPr>
              <a:t>sonnetsChunks</a:t>
            </a:r>
            <a:r>
              <a:rPr lang="en-US" b="0" i="0" dirty="0">
                <a:solidFill>
                  <a:srgbClr val="000000"/>
                </a:solidFill>
                <a:effectLst/>
                <a:latin typeface="Menlo"/>
              </a:rPr>
              <a:t> = split(sonnets,[newline newline])</a:t>
            </a:r>
          </a:p>
          <a:p>
            <a:r>
              <a:rPr lang="en-US" sz="1800" b="0" i="0" u="none" strike="noStrike" baseline="0" dirty="0">
                <a:solidFill>
                  <a:srgbClr val="3C763D"/>
                </a:solidFill>
                <a:latin typeface="Consolas Courier"/>
              </a:rPr>
              <a:t>% Look at the histogram of string lengths</a:t>
            </a:r>
            <a:endParaRPr lang="es-MX" sz="1800" b="0" i="0" u="none" strike="noStrike" baseline="0" dirty="0">
              <a:solidFill>
                <a:srgbClr val="000000"/>
              </a:solidFill>
              <a:latin typeface="Consolas Courier"/>
            </a:endParaRPr>
          </a:p>
          <a:p>
            <a:r>
              <a:rPr lang="es-MX" b="0" i="0" dirty="0" err="1">
                <a:solidFill>
                  <a:srgbClr val="000000"/>
                </a:solidFill>
                <a:effectLst/>
                <a:latin typeface="Menlo"/>
              </a:rPr>
              <a:t>sonnetChunkLengths</a:t>
            </a:r>
            <a:r>
              <a:rPr lang="es-MX" b="0" i="0" dirty="0">
                <a:solidFill>
                  <a:srgbClr val="000000"/>
                </a:solidFill>
                <a:effectLst/>
                <a:latin typeface="Menlo"/>
              </a:rPr>
              <a:t> = </a:t>
            </a:r>
            <a:r>
              <a:rPr lang="es-MX" b="0" i="0" dirty="0" err="1">
                <a:solidFill>
                  <a:srgbClr val="000000"/>
                </a:solidFill>
                <a:effectLst/>
                <a:latin typeface="Menlo"/>
              </a:rPr>
              <a:t>strlength</a:t>
            </a:r>
            <a:r>
              <a:rPr lang="es-MX" b="0" i="0" dirty="0">
                <a:solidFill>
                  <a:srgbClr val="000000"/>
                </a:solidFill>
                <a:effectLst/>
                <a:latin typeface="Menlo"/>
              </a:rPr>
              <a:t>(</a:t>
            </a:r>
            <a:r>
              <a:rPr lang="es-MX" b="0" i="0" dirty="0" err="1">
                <a:solidFill>
                  <a:srgbClr val="000000"/>
                </a:solidFill>
                <a:effectLst/>
                <a:latin typeface="Menlo"/>
              </a:rPr>
              <a:t>sonnetsChunks</a:t>
            </a:r>
            <a:r>
              <a:rPr lang="es-MX" b="0" i="0" dirty="0">
                <a:solidFill>
                  <a:srgbClr val="000000"/>
                </a:solidFill>
                <a:effectLst/>
                <a:latin typeface="Menlo"/>
              </a:rPr>
              <a:t>);</a:t>
            </a:r>
          </a:p>
          <a:p>
            <a:r>
              <a:rPr lang="es-MX" b="0" i="0" dirty="0" err="1">
                <a:solidFill>
                  <a:srgbClr val="000000"/>
                </a:solidFill>
                <a:effectLst/>
                <a:latin typeface="Menlo"/>
              </a:rPr>
              <a:t>histogram</a:t>
            </a:r>
            <a:r>
              <a:rPr lang="es-MX" b="0" i="0" dirty="0">
                <a:solidFill>
                  <a:srgbClr val="000000"/>
                </a:solidFill>
                <a:effectLst/>
                <a:latin typeface="Menlo"/>
              </a:rPr>
              <a:t>(sonnetChunkLengths,10); </a:t>
            </a:r>
          </a:p>
          <a:p>
            <a:endParaRPr lang="es-MX" dirty="0">
              <a:solidFill>
                <a:srgbClr val="000000"/>
              </a:solidFill>
              <a:latin typeface="Menlo"/>
            </a:endParaRPr>
          </a:p>
          <a:p>
            <a:r>
              <a:rPr lang="es-MX" sz="1800" b="0" i="0" u="none" strike="noStrike" baseline="0" dirty="0" err="1">
                <a:solidFill>
                  <a:srgbClr val="000000"/>
                </a:solidFill>
                <a:latin typeface="Consolas Courier"/>
              </a:rPr>
              <a:t>sonnets</a:t>
            </a:r>
            <a:r>
              <a:rPr lang="es-MX" sz="1800" b="0" i="0" u="none" strike="noStrike" baseline="0" dirty="0">
                <a:solidFill>
                  <a:srgbClr val="000000"/>
                </a:solidFill>
                <a:latin typeface="Consolas Courier"/>
              </a:rPr>
              <a:t> = </a:t>
            </a:r>
            <a:r>
              <a:rPr lang="es-MX" sz="1800" b="0" i="0" u="none" strike="noStrike" baseline="0" dirty="0" err="1">
                <a:solidFill>
                  <a:srgbClr val="000000"/>
                </a:solidFill>
                <a:latin typeface="Consolas Courier"/>
              </a:rPr>
              <a:t>sonnetsChunks</a:t>
            </a:r>
            <a:r>
              <a:rPr lang="es-MX" sz="1800" b="0" i="0" u="none" strike="noStrike" baseline="0" dirty="0">
                <a:solidFill>
                  <a:srgbClr val="000000"/>
                </a:solidFill>
                <a:latin typeface="Consolas Courier"/>
              </a:rPr>
              <a:t>(</a:t>
            </a:r>
            <a:r>
              <a:rPr lang="es-MX" sz="1800" b="0" i="0" u="none" strike="noStrike" baseline="0" dirty="0" err="1">
                <a:solidFill>
                  <a:srgbClr val="000000"/>
                </a:solidFill>
                <a:latin typeface="Consolas Courier"/>
              </a:rPr>
              <a:t>sonnetChunkLengths</a:t>
            </a:r>
            <a:r>
              <a:rPr lang="es-MX" sz="1800" b="0" i="0" u="none" strike="noStrike" baseline="0" dirty="0">
                <a:solidFill>
                  <a:srgbClr val="000000"/>
                </a:solidFill>
                <a:latin typeface="Consolas Courier"/>
              </a:rPr>
              <a:t> &gt;= 300)</a:t>
            </a:r>
          </a:p>
          <a:p>
            <a:endParaRPr lang="es-MX" dirty="0">
              <a:solidFill>
                <a:srgbClr val="000000"/>
              </a:solidFill>
              <a:latin typeface="Consolas Courier"/>
            </a:endParaRPr>
          </a:p>
          <a:p>
            <a:r>
              <a:rPr lang="es-MX" sz="1800" b="0" i="0" u="none" strike="noStrike" baseline="0" dirty="0" err="1">
                <a:solidFill>
                  <a:srgbClr val="000000"/>
                </a:solidFill>
                <a:latin typeface="Consolas Courier"/>
              </a:rPr>
              <a:t>tokenizedSonnets</a:t>
            </a:r>
            <a:r>
              <a:rPr lang="es-MX" sz="1800" b="0" i="0" u="none" strike="noStrike" baseline="0" dirty="0">
                <a:solidFill>
                  <a:srgbClr val="000000"/>
                </a:solidFill>
                <a:latin typeface="Consolas Courier"/>
              </a:rPr>
              <a:t> = </a:t>
            </a:r>
            <a:r>
              <a:rPr lang="es-MX" sz="1800" b="0" i="0" u="none" strike="noStrike" baseline="0" dirty="0" err="1">
                <a:solidFill>
                  <a:srgbClr val="000000"/>
                </a:solidFill>
                <a:latin typeface="Consolas Courier"/>
              </a:rPr>
              <a:t>tokenizedDocument</a:t>
            </a:r>
            <a:r>
              <a:rPr lang="es-MX" sz="1800" b="0" i="0" u="none" strike="noStrike" baseline="0" dirty="0">
                <a:solidFill>
                  <a:srgbClr val="000000"/>
                </a:solidFill>
                <a:latin typeface="Consolas Courier"/>
              </a:rPr>
              <a:t>(</a:t>
            </a:r>
            <a:r>
              <a:rPr lang="es-MX" sz="1800" b="0" i="0" u="none" strike="noStrike" baseline="0" dirty="0" err="1">
                <a:solidFill>
                  <a:srgbClr val="000000"/>
                </a:solidFill>
                <a:latin typeface="Consolas Courier"/>
              </a:rPr>
              <a:t>sonnets</a:t>
            </a:r>
            <a:r>
              <a:rPr lang="es-MX" sz="1800" b="0" i="0" u="none" strike="noStrike" baseline="0" dirty="0">
                <a:solidFill>
                  <a:srgbClr val="000000"/>
                </a:solidFill>
                <a:latin typeface="Consolas Courier"/>
              </a:rPr>
              <a:t>)</a:t>
            </a:r>
          </a:p>
          <a:p>
            <a:r>
              <a:rPr lang="es-MX" sz="1800" b="0" i="0" u="none" strike="noStrike" baseline="0" dirty="0" err="1">
                <a:solidFill>
                  <a:srgbClr val="000000"/>
                </a:solidFill>
                <a:latin typeface="Consolas Courier"/>
              </a:rPr>
              <a:t>wordcloud</a:t>
            </a:r>
            <a:r>
              <a:rPr lang="es-MX" sz="1800" b="0" i="0" u="none" strike="noStrike" baseline="0" dirty="0">
                <a:solidFill>
                  <a:srgbClr val="000000"/>
                </a:solidFill>
                <a:latin typeface="Consolas Courier"/>
              </a:rPr>
              <a:t>(</a:t>
            </a:r>
            <a:r>
              <a:rPr lang="es-MX" sz="1800" b="0" i="0" u="none" strike="noStrike" baseline="0" dirty="0" err="1">
                <a:solidFill>
                  <a:srgbClr val="000000"/>
                </a:solidFill>
                <a:latin typeface="Consolas Courier"/>
              </a:rPr>
              <a:t>tokenizedSonnets</a:t>
            </a:r>
            <a:r>
              <a:rPr lang="es-MX" sz="1800" b="0" i="0" u="none" strike="noStrike" baseline="0" dirty="0">
                <a:solidFill>
                  <a:srgbClr val="000000"/>
                </a:solidFill>
                <a:latin typeface="Consolas Courier"/>
              </a:rPr>
              <a:t>);</a:t>
            </a:r>
          </a:p>
          <a:p>
            <a:endParaRPr lang="es-MX" dirty="0">
              <a:solidFill>
                <a:srgbClr val="000000"/>
              </a:solidFill>
              <a:latin typeface="Consolas Courier"/>
            </a:endParaRPr>
          </a:p>
          <a:p>
            <a:r>
              <a:rPr lang="es-MX" b="0" i="0" dirty="0" err="1">
                <a:solidFill>
                  <a:srgbClr val="000000"/>
                </a:solidFill>
                <a:effectLst/>
                <a:latin typeface="Menlo"/>
              </a:rPr>
              <a:t>tokenizedSonnets</a:t>
            </a:r>
            <a:r>
              <a:rPr lang="es-MX" b="0" i="0" dirty="0">
                <a:solidFill>
                  <a:srgbClr val="000000"/>
                </a:solidFill>
                <a:effectLst/>
                <a:latin typeface="Menlo"/>
              </a:rPr>
              <a:t> = </a:t>
            </a:r>
            <a:r>
              <a:rPr lang="es-MX" b="0" i="0" dirty="0" err="1">
                <a:solidFill>
                  <a:srgbClr val="000000"/>
                </a:solidFill>
                <a:effectLst/>
                <a:latin typeface="Menlo"/>
              </a:rPr>
              <a:t>erasePunctuation</a:t>
            </a:r>
            <a:r>
              <a:rPr lang="es-MX" b="0" i="0" dirty="0">
                <a:solidFill>
                  <a:srgbClr val="000000"/>
                </a:solidFill>
                <a:effectLst/>
                <a:latin typeface="Menlo"/>
              </a:rPr>
              <a:t>(</a:t>
            </a:r>
            <a:r>
              <a:rPr lang="es-MX" b="0" i="0" dirty="0" err="1">
                <a:solidFill>
                  <a:srgbClr val="000000"/>
                </a:solidFill>
                <a:effectLst/>
                <a:latin typeface="Menlo"/>
              </a:rPr>
              <a:t>tokenizedSonnets</a:t>
            </a:r>
            <a:r>
              <a:rPr lang="es-MX" b="0" i="0" dirty="0">
                <a:solidFill>
                  <a:srgbClr val="000000"/>
                </a:solidFill>
                <a:effectLst/>
                <a:latin typeface="Menlo"/>
              </a:rPr>
              <a:t>); </a:t>
            </a:r>
          </a:p>
          <a:p>
            <a:r>
              <a:rPr lang="es-MX" b="0" i="0" dirty="0" err="1">
                <a:solidFill>
                  <a:srgbClr val="000000"/>
                </a:solidFill>
                <a:effectLst/>
                <a:latin typeface="Menlo"/>
              </a:rPr>
              <a:t>tokenizedSonnets</a:t>
            </a:r>
            <a:r>
              <a:rPr lang="es-MX" b="0" i="0" dirty="0">
                <a:solidFill>
                  <a:srgbClr val="000000"/>
                </a:solidFill>
                <a:effectLst/>
                <a:latin typeface="Menlo"/>
              </a:rPr>
              <a:t> = </a:t>
            </a:r>
            <a:r>
              <a:rPr lang="es-MX" b="0" i="0" dirty="0" err="1">
                <a:solidFill>
                  <a:srgbClr val="000000"/>
                </a:solidFill>
                <a:effectLst/>
                <a:latin typeface="Menlo"/>
              </a:rPr>
              <a:t>removeStopWords</a:t>
            </a:r>
            <a:r>
              <a:rPr lang="es-MX" b="0" i="0" dirty="0">
                <a:solidFill>
                  <a:srgbClr val="000000"/>
                </a:solidFill>
                <a:effectLst/>
                <a:latin typeface="Menlo"/>
              </a:rPr>
              <a:t>(</a:t>
            </a:r>
            <a:r>
              <a:rPr lang="es-MX" b="0" i="0" dirty="0" err="1">
                <a:solidFill>
                  <a:srgbClr val="000000"/>
                </a:solidFill>
                <a:effectLst/>
                <a:latin typeface="Menlo"/>
              </a:rPr>
              <a:t>tokenizedSonnets</a:t>
            </a:r>
            <a:r>
              <a:rPr lang="es-MX" b="0" i="0" dirty="0">
                <a:solidFill>
                  <a:srgbClr val="000000"/>
                </a:solidFill>
                <a:effectLst/>
                <a:latin typeface="Menlo"/>
              </a:rPr>
              <a:t>); </a:t>
            </a:r>
          </a:p>
          <a:p>
            <a:r>
              <a:rPr lang="es-MX" b="0" i="0" dirty="0" err="1">
                <a:solidFill>
                  <a:srgbClr val="000000"/>
                </a:solidFill>
                <a:effectLst/>
                <a:latin typeface="Menlo"/>
              </a:rPr>
              <a:t>tokenizedSonnets</a:t>
            </a:r>
            <a:r>
              <a:rPr lang="es-MX" b="0" i="0" dirty="0">
                <a:solidFill>
                  <a:srgbClr val="000000"/>
                </a:solidFill>
                <a:effectLst/>
                <a:latin typeface="Menlo"/>
              </a:rPr>
              <a:t> = </a:t>
            </a:r>
            <a:r>
              <a:rPr lang="es-MX" b="0" i="0" dirty="0" err="1">
                <a:solidFill>
                  <a:srgbClr val="000000"/>
                </a:solidFill>
                <a:effectLst/>
                <a:latin typeface="Menlo"/>
              </a:rPr>
              <a:t>lower</a:t>
            </a:r>
            <a:r>
              <a:rPr lang="es-MX" b="0" i="0" dirty="0">
                <a:solidFill>
                  <a:srgbClr val="000000"/>
                </a:solidFill>
                <a:effectLst/>
                <a:latin typeface="Menlo"/>
              </a:rPr>
              <a:t>(</a:t>
            </a:r>
            <a:r>
              <a:rPr lang="es-MX" b="0" i="0" dirty="0" err="1">
                <a:solidFill>
                  <a:srgbClr val="000000"/>
                </a:solidFill>
                <a:effectLst/>
                <a:latin typeface="Menlo"/>
              </a:rPr>
              <a:t>tokenizedSonnets</a:t>
            </a:r>
            <a:r>
              <a:rPr lang="es-MX" b="0" i="0" dirty="0">
                <a:solidFill>
                  <a:srgbClr val="000000"/>
                </a:solidFill>
                <a:effectLst/>
                <a:latin typeface="Menlo"/>
              </a:rPr>
              <a:t>); </a:t>
            </a:r>
          </a:p>
          <a:p>
            <a:endParaRPr lang="es-MX" sz="1800" b="0" i="0" u="none" strike="noStrike" baseline="0" dirty="0">
              <a:solidFill>
                <a:srgbClr val="000000"/>
              </a:solidFill>
              <a:latin typeface="Consolas Courier"/>
            </a:endParaRPr>
          </a:p>
          <a:p>
            <a:r>
              <a:rPr lang="es-MX" sz="1800" b="0" i="0" u="none" strike="noStrike" baseline="0" dirty="0" err="1">
                <a:solidFill>
                  <a:srgbClr val="000000"/>
                </a:solidFill>
                <a:latin typeface="Consolas Courier"/>
              </a:rPr>
              <a:t>wordcloud</a:t>
            </a:r>
            <a:r>
              <a:rPr lang="es-MX" sz="1800" b="0" i="0" u="none" strike="noStrike" baseline="0" dirty="0">
                <a:solidFill>
                  <a:srgbClr val="000000"/>
                </a:solidFill>
                <a:latin typeface="Consolas Courier"/>
              </a:rPr>
              <a:t>(</a:t>
            </a:r>
            <a:r>
              <a:rPr lang="es-MX" sz="1800" b="0" i="0" u="none" strike="noStrike" baseline="0" dirty="0" err="1">
                <a:solidFill>
                  <a:srgbClr val="000000"/>
                </a:solidFill>
                <a:latin typeface="Consolas Courier"/>
              </a:rPr>
              <a:t>tokenizedSonnets</a:t>
            </a:r>
            <a:r>
              <a:rPr lang="es-MX" sz="1800" b="0" i="0" u="none" strike="noStrike" baseline="0" dirty="0">
                <a:solidFill>
                  <a:srgbClr val="000000"/>
                </a:solidFill>
                <a:latin typeface="Consolas Courier"/>
              </a:rPr>
              <a:t>); </a:t>
            </a:r>
          </a:p>
          <a:p>
            <a:endParaRPr lang="es-MX" sz="1800" b="0" i="0" u="none" strike="noStrike" baseline="0" dirty="0">
              <a:solidFill>
                <a:srgbClr val="000000"/>
              </a:solidFill>
              <a:latin typeface="Consolas Courier"/>
            </a:endParaRPr>
          </a:p>
          <a:p>
            <a:endParaRPr lang="es-MX" b="0" i="0" dirty="0">
              <a:solidFill>
                <a:srgbClr val="000000"/>
              </a:solidFill>
              <a:effectLst/>
              <a:latin typeface="Menlo"/>
            </a:endParaRPr>
          </a:p>
          <a:p>
            <a:endParaRPr lang="es-MX" dirty="0"/>
          </a:p>
        </p:txBody>
      </p:sp>
      <p:pic>
        <p:nvPicPr>
          <p:cNvPr id="4" name="Imagen 3">
            <a:extLst>
              <a:ext uri="{FF2B5EF4-FFF2-40B4-BE49-F238E27FC236}">
                <a16:creationId xmlns:a16="http://schemas.microsoft.com/office/drawing/2014/main" id="{450EEADD-821A-4535-BCD7-5D476C092C0A}"/>
              </a:ext>
            </a:extLst>
          </p:cNvPr>
          <p:cNvPicPr>
            <a:picLocks noChangeAspect="1"/>
          </p:cNvPicPr>
          <p:nvPr/>
        </p:nvPicPr>
        <p:blipFill rotWithShape="1">
          <a:blip r:embed="rId2"/>
          <a:srcRect l="9141" t="35410" r="55820" b="12273"/>
          <a:stretch/>
        </p:blipFill>
        <p:spPr>
          <a:xfrm>
            <a:off x="6452567" y="132521"/>
            <a:ext cx="2753852" cy="2311762"/>
          </a:xfrm>
          <a:prstGeom prst="rect">
            <a:avLst/>
          </a:prstGeom>
        </p:spPr>
      </p:pic>
      <p:pic>
        <p:nvPicPr>
          <p:cNvPr id="6" name="Imagen 5">
            <a:extLst>
              <a:ext uri="{FF2B5EF4-FFF2-40B4-BE49-F238E27FC236}">
                <a16:creationId xmlns:a16="http://schemas.microsoft.com/office/drawing/2014/main" id="{C02A3526-78AB-47D7-B74E-1CB900B0DCDF}"/>
              </a:ext>
            </a:extLst>
          </p:cNvPr>
          <p:cNvPicPr>
            <a:picLocks noChangeAspect="1"/>
          </p:cNvPicPr>
          <p:nvPr/>
        </p:nvPicPr>
        <p:blipFill rotWithShape="1">
          <a:blip r:embed="rId3"/>
          <a:srcRect l="13360" t="30199" r="60156" b="33533"/>
          <a:stretch/>
        </p:blipFill>
        <p:spPr>
          <a:xfrm>
            <a:off x="9206419" y="2106714"/>
            <a:ext cx="2890216" cy="2225209"/>
          </a:xfrm>
          <a:prstGeom prst="rect">
            <a:avLst/>
          </a:prstGeom>
        </p:spPr>
      </p:pic>
      <p:pic>
        <p:nvPicPr>
          <p:cNvPr id="8" name="Imagen 7">
            <a:extLst>
              <a:ext uri="{FF2B5EF4-FFF2-40B4-BE49-F238E27FC236}">
                <a16:creationId xmlns:a16="http://schemas.microsoft.com/office/drawing/2014/main" id="{69160BAC-B165-490A-A480-EB8770FB0476}"/>
              </a:ext>
            </a:extLst>
          </p:cNvPr>
          <p:cNvPicPr>
            <a:picLocks noChangeAspect="1"/>
          </p:cNvPicPr>
          <p:nvPr/>
        </p:nvPicPr>
        <p:blipFill rotWithShape="1">
          <a:blip r:embed="rId4"/>
          <a:srcRect l="9021" t="38642" r="55435" b="11866"/>
          <a:stretch/>
        </p:blipFill>
        <p:spPr>
          <a:xfrm>
            <a:off x="6639339" y="3638681"/>
            <a:ext cx="3299792" cy="2583323"/>
          </a:xfrm>
          <a:prstGeom prst="rect">
            <a:avLst/>
          </a:prstGeom>
        </p:spPr>
      </p:pic>
    </p:spTree>
    <p:extLst>
      <p:ext uri="{BB962C8B-B14F-4D97-AF65-F5344CB8AC3E}">
        <p14:creationId xmlns:p14="http://schemas.microsoft.com/office/powerpoint/2010/main" val="22449518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66886F-DBCC-48FC-8BE6-6BFE83FEA616}"/>
              </a:ext>
            </a:extLst>
          </p:cNvPr>
          <p:cNvSpPr txBox="1"/>
          <p:nvPr/>
        </p:nvSpPr>
        <p:spPr>
          <a:xfrm>
            <a:off x="348399" y="318053"/>
            <a:ext cx="5747601" cy="5355312"/>
          </a:xfrm>
          <a:prstGeom prst="rect">
            <a:avLst/>
          </a:prstGeom>
          <a:noFill/>
        </p:spPr>
        <p:txBody>
          <a:bodyPr wrap="square" rtlCol="0">
            <a:spAutoFit/>
          </a:bodyPr>
          <a:lstStyle/>
          <a:p>
            <a:r>
              <a:rPr lang="en-US" b="0" i="0" dirty="0" err="1">
                <a:solidFill>
                  <a:srgbClr val="000000"/>
                </a:solidFill>
                <a:effectLst/>
                <a:latin typeface="Menlo"/>
              </a:rPr>
              <a:t>shakeStop</a:t>
            </a:r>
            <a:r>
              <a:rPr lang="en-US" b="0" i="0" dirty="0">
                <a:solidFill>
                  <a:srgbClr val="000000"/>
                </a:solidFill>
                <a:effectLst/>
                <a:latin typeface="Menlo"/>
              </a:rPr>
              <a:t> = [</a:t>
            </a:r>
            <a:r>
              <a:rPr lang="en-US" b="0" i="0" u="none" strike="noStrike" dirty="0">
                <a:solidFill>
                  <a:srgbClr val="A020F0"/>
                </a:solidFill>
                <a:effectLst/>
                <a:latin typeface="Menlo"/>
              </a:rPr>
              <a:t>"thy"</a:t>
            </a:r>
            <a:r>
              <a:rPr lang="en-US" b="0" i="0" dirty="0">
                <a:solidFill>
                  <a:srgbClr val="000000"/>
                </a:solidFill>
                <a:effectLst/>
                <a:latin typeface="Menlo"/>
              </a:rPr>
              <a:t>,</a:t>
            </a:r>
            <a:r>
              <a:rPr lang="en-US" b="0" i="0" u="none" strike="noStrike" dirty="0">
                <a:solidFill>
                  <a:srgbClr val="A020F0"/>
                </a:solidFill>
                <a:effectLst/>
                <a:latin typeface="Menlo"/>
              </a:rPr>
              <a:t>"thou"</a:t>
            </a:r>
            <a:r>
              <a:rPr lang="en-US" b="0" i="0" dirty="0">
                <a:solidFill>
                  <a:srgbClr val="000000"/>
                </a:solidFill>
                <a:effectLst/>
                <a:latin typeface="Menlo"/>
              </a:rPr>
              <a:t>,</a:t>
            </a:r>
            <a:r>
              <a:rPr lang="en-US" b="0" i="0" u="none" strike="noStrike" dirty="0">
                <a:solidFill>
                  <a:srgbClr val="A020F0"/>
                </a:solidFill>
                <a:effectLst/>
                <a:latin typeface="Menlo"/>
              </a:rPr>
              <a:t>"thee"</a:t>
            </a:r>
            <a:r>
              <a:rPr lang="en-US" b="0" i="0" dirty="0">
                <a:solidFill>
                  <a:srgbClr val="000000"/>
                </a:solidFill>
                <a:effectLst/>
                <a:latin typeface="Menlo"/>
              </a:rPr>
              <a:t>,</a:t>
            </a:r>
            <a:r>
              <a:rPr lang="en-US" b="0" i="0" u="none" strike="noStrike" dirty="0">
                <a:solidFill>
                  <a:srgbClr val="A020F0"/>
                </a:solidFill>
                <a:effectLst/>
                <a:latin typeface="Menlo"/>
              </a:rPr>
              <a:t>"thine"</a:t>
            </a:r>
            <a:r>
              <a:rPr lang="en-US" b="0" i="0" dirty="0">
                <a:solidFill>
                  <a:srgbClr val="000000"/>
                </a:solidFill>
                <a:effectLst/>
                <a:latin typeface="Menlo"/>
              </a:rPr>
              <a:t>,</a:t>
            </a:r>
            <a:r>
              <a:rPr lang="en-US" b="0" i="0" u="none" strike="noStrike" dirty="0">
                <a:solidFill>
                  <a:srgbClr val="A020F0"/>
                </a:solidFill>
                <a:effectLst/>
                <a:latin typeface="Menlo"/>
              </a:rPr>
              <a:t>"doth"</a:t>
            </a:r>
            <a:r>
              <a:rPr lang="en-US" b="0" i="0" dirty="0">
                <a:solidFill>
                  <a:srgbClr val="000000"/>
                </a:solidFill>
                <a:effectLst/>
                <a:latin typeface="Menlo"/>
              </a:rPr>
              <a:t>,</a:t>
            </a:r>
            <a:r>
              <a:rPr lang="en-US" b="0" i="0" u="none" strike="noStrike" dirty="0">
                <a:solidFill>
                  <a:srgbClr val="A020F0"/>
                </a:solidFill>
                <a:effectLst/>
                <a:latin typeface="Menlo"/>
              </a:rPr>
              <a:t>"hath"</a:t>
            </a:r>
            <a:r>
              <a:rPr lang="en-US" b="0" i="0" dirty="0">
                <a:solidFill>
                  <a:srgbClr val="000000"/>
                </a:solidFill>
                <a:effectLst/>
                <a:latin typeface="Menlo"/>
              </a:rPr>
              <a:t>,</a:t>
            </a:r>
            <a:r>
              <a:rPr lang="en-US" b="0" i="0" u="none" strike="noStrike" dirty="0">
                <a:solidFill>
                  <a:srgbClr val="A020F0"/>
                </a:solidFill>
                <a:effectLst/>
                <a:latin typeface="Menlo"/>
              </a:rPr>
              <a:t>"nor"</a:t>
            </a:r>
            <a:r>
              <a:rPr lang="en-US" b="0" i="0" dirty="0">
                <a:solidFill>
                  <a:srgbClr val="000000"/>
                </a:solidFill>
                <a:effectLst/>
                <a:latin typeface="Menlo"/>
              </a:rPr>
              <a:t>,</a:t>
            </a:r>
            <a:r>
              <a:rPr lang="en-US" b="0" i="0" u="none" strike="noStrike" dirty="0">
                <a:solidFill>
                  <a:srgbClr val="A020F0"/>
                </a:solidFill>
                <a:effectLst/>
                <a:latin typeface="Menlo"/>
              </a:rPr>
              <a:t>"dost"</a:t>
            </a:r>
            <a:r>
              <a:rPr lang="en-US" b="0" i="0" dirty="0">
                <a:solidFill>
                  <a:srgbClr val="000000"/>
                </a:solidFill>
                <a:effectLst/>
                <a:latin typeface="Menlo"/>
              </a:rPr>
              <a:t>,</a:t>
            </a:r>
            <a:r>
              <a:rPr lang="en-US" b="0" i="0" u="none" strike="noStrike" dirty="0">
                <a:solidFill>
                  <a:srgbClr val="A020F0"/>
                </a:solidFill>
                <a:effectLst/>
                <a:latin typeface="Menlo"/>
              </a:rPr>
              <a:t>"hast"</a:t>
            </a:r>
            <a:r>
              <a:rPr lang="en-US" b="0" i="0" dirty="0">
                <a:solidFill>
                  <a:srgbClr val="000000"/>
                </a:solidFill>
                <a:effectLst/>
                <a:latin typeface="Menlo"/>
              </a:rPr>
              <a:t>,</a:t>
            </a:r>
            <a:r>
              <a:rPr lang="en-US" b="0" i="0" u="none" strike="noStrike" dirty="0">
                <a:solidFill>
                  <a:srgbClr val="A020F0"/>
                </a:solidFill>
                <a:effectLst/>
                <a:latin typeface="Menlo"/>
              </a:rPr>
              <a:t>"art"</a:t>
            </a:r>
            <a:r>
              <a:rPr lang="en-US" b="0" i="0" dirty="0">
                <a:solidFill>
                  <a:srgbClr val="000000"/>
                </a:solidFill>
                <a:effectLst/>
                <a:latin typeface="Menlo"/>
              </a:rPr>
              <a:t>,</a:t>
            </a:r>
            <a:r>
              <a:rPr lang="en-US" b="0" i="0" u="none" strike="noStrike" dirty="0">
                <a:solidFill>
                  <a:srgbClr val="A020F0"/>
                </a:solidFill>
                <a:effectLst/>
                <a:latin typeface="Menlo"/>
              </a:rPr>
              <a:t>"o"</a:t>
            </a:r>
            <a:r>
              <a:rPr lang="en-US" b="0" i="0" dirty="0">
                <a:solidFill>
                  <a:srgbClr val="000000"/>
                </a:solidFill>
                <a:effectLst/>
                <a:latin typeface="Menlo"/>
              </a:rPr>
              <a:t>];</a:t>
            </a:r>
          </a:p>
          <a:p>
            <a:r>
              <a:rPr lang="en-US" b="0" i="0" dirty="0" err="1">
                <a:solidFill>
                  <a:srgbClr val="000000"/>
                </a:solidFill>
                <a:effectLst/>
                <a:latin typeface="Menlo"/>
              </a:rPr>
              <a:t>tokenizedSonnets</a:t>
            </a:r>
            <a:r>
              <a:rPr lang="en-US" b="0" i="0" dirty="0">
                <a:solidFill>
                  <a:srgbClr val="000000"/>
                </a:solidFill>
                <a:effectLst/>
                <a:latin typeface="Menlo"/>
              </a:rPr>
              <a:t> = </a:t>
            </a:r>
            <a:r>
              <a:rPr lang="en-US" b="0" i="0" dirty="0" err="1">
                <a:solidFill>
                  <a:srgbClr val="000000"/>
                </a:solidFill>
                <a:effectLst/>
                <a:latin typeface="Menlo"/>
              </a:rPr>
              <a:t>removeWords</a:t>
            </a:r>
            <a:r>
              <a:rPr lang="en-US" b="0" i="0" dirty="0">
                <a:solidFill>
                  <a:srgbClr val="000000"/>
                </a:solidFill>
                <a:effectLst/>
                <a:latin typeface="Menlo"/>
              </a:rPr>
              <a:t>(</a:t>
            </a:r>
            <a:r>
              <a:rPr lang="en-US" b="0" i="0" dirty="0" err="1">
                <a:solidFill>
                  <a:srgbClr val="000000"/>
                </a:solidFill>
                <a:effectLst/>
                <a:latin typeface="Menlo"/>
              </a:rPr>
              <a:t>tokenizedSonnets,shakeStop</a:t>
            </a:r>
            <a:r>
              <a:rPr lang="en-US" b="0" i="0" dirty="0">
                <a:solidFill>
                  <a:srgbClr val="000000"/>
                </a:solidFill>
                <a:effectLst/>
                <a:latin typeface="Menlo"/>
              </a:rPr>
              <a:t>); </a:t>
            </a:r>
          </a:p>
          <a:p>
            <a:r>
              <a:rPr lang="es-MX" sz="1800" b="0" i="0" u="none" strike="noStrike" baseline="0" dirty="0" err="1">
                <a:solidFill>
                  <a:srgbClr val="000000"/>
                </a:solidFill>
                <a:latin typeface="Consolas Courier"/>
              </a:rPr>
              <a:t>wordcloud</a:t>
            </a:r>
            <a:r>
              <a:rPr lang="es-MX" sz="1800" b="0" i="0" u="none" strike="noStrike" baseline="0" dirty="0">
                <a:solidFill>
                  <a:srgbClr val="000000"/>
                </a:solidFill>
                <a:latin typeface="Consolas Courier"/>
              </a:rPr>
              <a:t>(</a:t>
            </a:r>
            <a:r>
              <a:rPr lang="es-MX" sz="1800" b="0" i="0" u="none" strike="noStrike" baseline="0" dirty="0" err="1">
                <a:solidFill>
                  <a:srgbClr val="000000"/>
                </a:solidFill>
                <a:latin typeface="Consolas Courier"/>
              </a:rPr>
              <a:t>tokenizedSonnets</a:t>
            </a:r>
            <a:r>
              <a:rPr lang="es-MX" sz="1800" b="0" i="0" u="none" strike="noStrike" baseline="0" dirty="0">
                <a:solidFill>
                  <a:srgbClr val="000000"/>
                </a:solidFill>
                <a:latin typeface="Consolas Courier"/>
              </a:rPr>
              <a:t>);</a:t>
            </a:r>
          </a:p>
          <a:p>
            <a:endParaRPr lang="es-MX" sz="1800" b="0" i="0" u="none" strike="noStrike" baseline="0" dirty="0">
              <a:solidFill>
                <a:srgbClr val="000000"/>
              </a:solidFill>
              <a:latin typeface="Consolas Courier"/>
            </a:endParaRPr>
          </a:p>
          <a:p>
            <a:r>
              <a:rPr lang="es-MX" sz="1800" b="0" i="0" u="none" strike="noStrike" baseline="0" dirty="0" err="1">
                <a:solidFill>
                  <a:srgbClr val="000000"/>
                </a:solidFill>
                <a:latin typeface="Consolas Courier"/>
              </a:rPr>
              <a:t>wordBagSonnets</a:t>
            </a:r>
            <a:r>
              <a:rPr lang="es-MX" sz="1800" b="0" i="0" u="none" strike="noStrike" baseline="0" dirty="0">
                <a:solidFill>
                  <a:srgbClr val="000000"/>
                </a:solidFill>
                <a:latin typeface="Consolas Courier"/>
              </a:rPr>
              <a:t> = </a:t>
            </a:r>
            <a:r>
              <a:rPr lang="es-MX" sz="1800" b="0" i="0" u="none" strike="noStrike" baseline="0" dirty="0" err="1">
                <a:solidFill>
                  <a:srgbClr val="000000"/>
                </a:solidFill>
                <a:latin typeface="Consolas Courier"/>
              </a:rPr>
              <a:t>bagOfWords</a:t>
            </a:r>
            <a:r>
              <a:rPr lang="es-MX" sz="1800" b="0" i="0" u="none" strike="noStrike" baseline="0" dirty="0">
                <a:solidFill>
                  <a:srgbClr val="000000"/>
                </a:solidFill>
                <a:latin typeface="Consolas Courier"/>
              </a:rPr>
              <a:t>(</a:t>
            </a:r>
            <a:r>
              <a:rPr lang="es-MX" sz="1800" b="0" i="0" u="none" strike="noStrike" baseline="0" dirty="0" err="1">
                <a:solidFill>
                  <a:srgbClr val="000000"/>
                </a:solidFill>
                <a:latin typeface="Consolas Courier"/>
              </a:rPr>
              <a:t>tokenizedSonnets</a:t>
            </a:r>
            <a:r>
              <a:rPr lang="es-MX" sz="1800" b="0" i="0" u="none" strike="noStrike" baseline="0" dirty="0">
                <a:solidFill>
                  <a:srgbClr val="000000"/>
                </a:solidFill>
                <a:latin typeface="Consolas Courier"/>
              </a:rPr>
              <a:t>)</a:t>
            </a:r>
          </a:p>
          <a:p>
            <a:endParaRPr lang="es-MX" b="0" i="0" dirty="0">
              <a:solidFill>
                <a:srgbClr val="000000"/>
              </a:solidFill>
              <a:effectLst/>
              <a:latin typeface="Menlo"/>
            </a:endParaRPr>
          </a:p>
          <a:p>
            <a:pPr algn="l"/>
            <a:r>
              <a:rPr lang="en-US" b="0" i="0" dirty="0" err="1">
                <a:solidFill>
                  <a:srgbClr val="000000"/>
                </a:solidFill>
                <a:effectLst/>
                <a:latin typeface="Menlo"/>
              </a:rPr>
              <a:t>wordBagSonnets.Counts</a:t>
            </a:r>
            <a:r>
              <a:rPr lang="en-US" b="0" i="0" dirty="0">
                <a:solidFill>
                  <a:srgbClr val="000000"/>
                </a:solidFill>
                <a:effectLst/>
                <a:latin typeface="Menlo"/>
              </a:rPr>
              <a:t>(153,3042)</a:t>
            </a:r>
            <a:r>
              <a:rPr lang="en-US" dirty="0">
                <a:solidFill>
                  <a:srgbClr val="000000"/>
                </a:solidFill>
                <a:latin typeface="Helvetica" panose="020B0604020202020204" pitchFamily="34" charset="0"/>
              </a:rPr>
              <a:t> </a:t>
            </a:r>
            <a:r>
              <a:rPr lang="en-US" b="0" i="0" dirty="0" err="1">
                <a:solidFill>
                  <a:srgbClr val="000000"/>
                </a:solidFill>
                <a:effectLst/>
                <a:latin typeface="Menlo"/>
              </a:rPr>
              <a:t>wordBagSonnets.Vocabulary</a:t>
            </a:r>
            <a:r>
              <a:rPr lang="en-US" b="0" i="0" dirty="0">
                <a:solidFill>
                  <a:srgbClr val="000000"/>
                </a:solidFill>
                <a:effectLst/>
                <a:latin typeface="Menlo"/>
              </a:rPr>
              <a:t>(3042)</a:t>
            </a:r>
            <a:r>
              <a:rPr lang="en-US" b="0" i="0" dirty="0">
                <a:solidFill>
                  <a:srgbClr val="000000"/>
                </a:solidFill>
                <a:effectLst/>
                <a:latin typeface="Helvetica" panose="020B0604020202020204" pitchFamily="34" charset="0"/>
              </a:rPr>
              <a:t> </a:t>
            </a:r>
          </a:p>
          <a:p>
            <a:pPr algn="l"/>
            <a:r>
              <a:rPr lang="en-US" b="0" i="0" dirty="0" err="1">
                <a:solidFill>
                  <a:srgbClr val="000000"/>
                </a:solidFill>
                <a:effectLst/>
                <a:latin typeface="Menlo"/>
              </a:rPr>
              <a:t>tokenizedSonnets</a:t>
            </a:r>
            <a:r>
              <a:rPr lang="en-US" b="0" i="0" dirty="0">
                <a:solidFill>
                  <a:srgbClr val="000000"/>
                </a:solidFill>
                <a:effectLst/>
                <a:latin typeface="Menlo"/>
              </a:rPr>
              <a:t>(153)</a:t>
            </a:r>
            <a:endParaRPr lang="en-US" b="0" i="0" dirty="0">
              <a:solidFill>
                <a:srgbClr val="000000"/>
              </a:solidFill>
              <a:effectLst/>
              <a:latin typeface="Helvetica" panose="020B0604020202020204" pitchFamily="34" charset="0"/>
            </a:endParaRPr>
          </a:p>
          <a:p>
            <a:endParaRPr lang="es-MX" dirty="0"/>
          </a:p>
          <a:p>
            <a:r>
              <a:rPr lang="es-MX" sz="1800" b="0" i="0" u="none" strike="noStrike" baseline="0" dirty="0" err="1">
                <a:solidFill>
                  <a:srgbClr val="000000"/>
                </a:solidFill>
                <a:latin typeface="Consolas Courier"/>
              </a:rPr>
              <a:t>spy</a:t>
            </a:r>
            <a:r>
              <a:rPr lang="es-MX" sz="1800" b="0" i="0" u="none" strike="noStrike" baseline="0" dirty="0">
                <a:solidFill>
                  <a:srgbClr val="000000"/>
                </a:solidFill>
                <a:latin typeface="Consolas Courier"/>
              </a:rPr>
              <a:t>(</a:t>
            </a:r>
            <a:r>
              <a:rPr lang="es-MX" sz="1800" b="0" i="0" u="none" strike="noStrike" baseline="0" dirty="0" err="1">
                <a:solidFill>
                  <a:srgbClr val="000000"/>
                </a:solidFill>
                <a:latin typeface="Consolas Courier"/>
              </a:rPr>
              <a:t>wordBagSonnets.Counts</a:t>
            </a:r>
            <a:r>
              <a:rPr lang="es-MX" sz="1800" b="0" i="0" u="none" strike="noStrike" baseline="0" dirty="0">
                <a:solidFill>
                  <a:srgbClr val="000000"/>
                </a:solidFill>
                <a:latin typeface="Consolas Courier"/>
              </a:rPr>
              <a:t>); </a:t>
            </a:r>
          </a:p>
          <a:p>
            <a:endParaRPr lang="es-MX" dirty="0"/>
          </a:p>
          <a:p>
            <a:r>
              <a:rPr lang="es-MX" sz="1800" b="0" i="0" u="none" strike="noStrike" baseline="0" dirty="0" err="1">
                <a:solidFill>
                  <a:srgbClr val="000000"/>
                </a:solidFill>
                <a:latin typeface="Consolas Courier"/>
              </a:rPr>
              <a:t>plot</a:t>
            </a:r>
            <a:r>
              <a:rPr lang="es-MX" sz="1800" b="0" i="0" u="none" strike="noStrike" baseline="0" dirty="0">
                <a:solidFill>
                  <a:srgbClr val="000000"/>
                </a:solidFill>
                <a:latin typeface="Consolas Courier"/>
              </a:rPr>
              <a:t>(sum(</a:t>
            </a:r>
            <a:r>
              <a:rPr lang="es-MX" sz="1800" b="0" i="0" u="none" strike="noStrike" baseline="0" dirty="0" err="1">
                <a:solidFill>
                  <a:srgbClr val="000000"/>
                </a:solidFill>
                <a:latin typeface="Consolas Courier"/>
              </a:rPr>
              <a:t>wordBagSonnets.Counts</a:t>
            </a:r>
            <a:r>
              <a:rPr lang="es-MX" sz="1800" b="0" i="0" u="none" strike="noStrike" baseline="0" dirty="0">
                <a:solidFill>
                  <a:srgbClr val="000000"/>
                </a:solidFill>
                <a:latin typeface="Consolas Courier"/>
              </a:rPr>
              <a:t>))</a:t>
            </a:r>
          </a:p>
          <a:p>
            <a:endParaRPr lang="es-MX" dirty="0"/>
          </a:p>
          <a:p>
            <a:r>
              <a:rPr lang="es-MX" sz="1800" b="0" i="0" u="none" strike="noStrike" baseline="0" dirty="0">
                <a:solidFill>
                  <a:srgbClr val="000000"/>
                </a:solidFill>
                <a:latin typeface="Consolas Courier"/>
              </a:rPr>
              <a:t>top10words = </a:t>
            </a:r>
            <a:r>
              <a:rPr lang="es-MX" sz="1800" b="0" i="0" u="none" strike="noStrike" baseline="0" dirty="0" err="1">
                <a:solidFill>
                  <a:srgbClr val="000000"/>
                </a:solidFill>
                <a:latin typeface="Consolas Courier"/>
              </a:rPr>
              <a:t>topkwords</a:t>
            </a:r>
            <a:r>
              <a:rPr lang="es-MX" sz="1800" b="0" i="0" u="none" strike="noStrike" baseline="0" dirty="0">
                <a:solidFill>
                  <a:srgbClr val="000000"/>
                </a:solidFill>
                <a:latin typeface="Consolas Courier"/>
              </a:rPr>
              <a:t>(wordBagSonnets,10)</a:t>
            </a:r>
          </a:p>
          <a:p>
            <a:endParaRPr lang="es-MX" dirty="0"/>
          </a:p>
        </p:txBody>
      </p:sp>
      <p:pic>
        <p:nvPicPr>
          <p:cNvPr id="5" name="Imagen 4">
            <a:extLst>
              <a:ext uri="{FF2B5EF4-FFF2-40B4-BE49-F238E27FC236}">
                <a16:creationId xmlns:a16="http://schemas.microsoft.com/office/drawing/2014/main" id="{24F401EE-146D-4F68-8020-3DF62D17DD95}"/>
              </a:ext>
            </a:extLst>
          </p:cNvPr>
          <p:cNvPicPr>
            <a:picLocks noChangeAspect="1"/>
          </p:cNvPicPr>
          <p:nvPr/>
        </p:nvPicPr>
        <p:blipFill rotWithShape="1">
          <a:blip r:embed="rId2"/>
          <a:srcRect l="6848" t="28782" r="52858" b="18245"/>
          <a:stretch/>
        </p:blipFill>
        <p:spPr>
          <a:xfrm>
            <a:off x="8772939" y="0"/>
            <a:ext cx="3419061" cy="2527104"/>
          </a:xfrm>
          <a:prstGeom prst="rect">
            <a:avLst/>
          </a:prstGeom>
        </p:spPr>
      </p:pic>
      <p:pic>
        <p:nvPicPr>
          <p:cNvPr id="9" name="Imagen 8">
            <a:extLst>
              <a:ext uri="{FF2B5EF4-FFF2-40B4-BE49-F238E27FC236}">
                <a16:creationId xmlns:a16="http://schemas.microsoft.com/office/drawing/2014/main" id="{D94D0BB4-DC96-4E79-B4DA-0CB29CEDF5AD}"/>
              </a:ext>
            </a:extLst>
          </p:cNvPr>
          <p:cNvPicPr>
            <a:picLocks noChangeAspect="1"/>
          </p:cNvPicPr>
          <p:nvPr/>
        </p:nvPicPr>
        <p:blipFill rotWithShape="1">
          <a:blip r:embed="rId3"/>
          <a:srcRect l="7617" t="38038" r="55937" b="11231"/>
          <a:stretch/>
        </p:blipFill>
        <p:spPr>
          <a:xfrm>
            <a:off x="5476940" y="1263552"/>
            <a:ext cx="3229064" cy="2527103"/>
          </a:xfrm>
          <a:prstGeom prst="rect">
            <a:avLst/>
          </a:prstGeom>
        </p:spPr>
      </p:pic>
      <p:pic>
        <p:nvPicPr>
          <p:cNvPr id="11" name="Imagen 10">
            <a:extLst>
              <a:ext uri="{FF2B5EF4-FFF2-40B4-BE49-F238E27FC236}">
                <a16:creationId xmlns:a16="http://schemas.microsoft.com/office/drawing/2014/main" id="{2D2FDCFB-05C5-44F5-90EF-7AC0616FCEFE}"/>
              </a:ext>
            </a:extLst>
          </p:cNvPr>
          <p:cNvPicPr>
            <a:picLocks noChangeAspect="1"/>
          </p:cNvPicPr>
          <p:nvPr/>
        </p:nvPicPr>
        <p:blipFill rotWithShape="1">
          <a:blip r:embed="rId4"/>
          <a:srcRect l="7851" t="40203" r="55000" b="8730"/>
          <a:stretch/>
        </p:blipFill>
        <p:spPr>
          <a:xfrm>
            <a:off x="8706004" y="2527103"/>
            <a:ext cx="3485996" cy="2694224"/>
          </a:xfrm>
          <a:prstGeom prst="rect">
            <a:avLst/>
          </a:prstGeom>
        </p:spPr>
      </p:pic>
      <p:pic>
        <p:nvPicPr>
          <p:cNvPr id="13" name="Imagen 12">
            <a:extLst>
              <a:ext uri="{FF2B5EF4-FFF2-40B4-BE49-F238E27FC236}">
                <a16:creationId xmlns:a16="http://schemas.microsoft.com/office/drawing/2014/main" id="{3162CA7C-24D1-4F9E-9A3E-E4D9B72FF314}"/>
              </a:ext>
            </a:extLst>
          </p:cNvPr>
          <p:cNvPicPr>
            <a:picLocks noChangeAspect="1"/>
          </p:cNvPicPr>
          <p:nvPr/>
        </p:nvPicPr>
        <p:blipFill rotWithShape="1">
          <a:blip r:embed="rId5"/>
          <a:srcRect l="6563" t="31033" r="75156" b="35409"/>
          <a:stretch/>
        </p:blipFill>
        <p:spPr>
          <a:xfrm>
            <a:off x="5734114" y="4012994"/>
            <a:ext cx="2666935" cy="2752413"/>
          </a:xfrm>
          <a:prstGeom prst="rect">
            <a:avLst/>
          </a:prstGeom>
        </p:spPr>
      </p:pic>
    </p:spTree>
    <p:extLst>
      <p:ext uri="{BB962C8B-B14F-4D97-AF65-F5344CB8AC3E}">
        <p14:creationId xmlns:p14="http://schemas.microsoft.com/office/powerpoint/2010/main" val="18225321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66886F-DBCC-48FC-8BE6-6BFE83FEA616}"/>
              </a:ext>
            </a:extLst>
          </p:cNvPr>
          <p:cNvSpPr txBox="1"/>
          <p:nvPr/>
        </p:nvSpPr>
        <p:spPr>
          <a:xfrm>
            <a:off x="202625" y="357809"/>
            <a:ext cx="7284853" cy="5293757"/>
          </a:xfrm>
          <a:prstGeom prst="rect">
            <a:avLst/>
          </a:prstGeom>
          <a:noFill/>
        </p:spPr>
        <p:txBody>
          <a:bodyPr wrap="square" rtlCol="0">
            <a:spAutoFit/>
          </a:bodyPr>
          <a:lstStyle/>
          <a:p>
            <a:r>
              <a:rPr lang="es-MX" b="0" i="0" dirty="0" err="1">
                <a:solidFill>
                  <a:srgbClr val="000000"/>
                </a:solidFill>
                <a:effectLst/>
                <a:latin typeface="Menlo"/>
              </a:rPr>
              <a:t>wordToSee</a:t>
            </a:r>
            <a:r>
              <a:rPr lang="es-MX" b="0" i="0" dirty="0">
                <a:solidFill>
                  <a:srgbClr val="000000"/>
                </a:solidFill>
                <a:effectLst/>
                <a:latin typeface="Menlo"/>
              </a:rPr>
              <a:t> = </a:t>
            </a:r>
            <a:r>
              <a:rPr lang="es-MX" b="0" i="0" u="none" strike="noStrike" dirty="0">
                <a:solidFill>
                  <a:srgbClr val="A020F0"/>
                </a:solidFill>
                <a:effectLst/>
                <a:latin typeface="Menlo"/>
              </a:rPr>
              <a:t>"</a:t>
            </a:r>
            <a:r>
              <a:rPr lang="es-MX" b="0" i="0" u="none" strike="noStrike" dirty="0" err="1">
                <a:solidFill>
                  <a:srgbClr val="A020F0"/>
                </a:solidFill>
                <a:effectLst/>
                <a:latin typeface="Menlo"/>
              </a:rPr>
              <a:t>beauty</a:t>
            </a:r>
            <a:r>
              <a:rPr lang="es-MX" b="0" i="0" u="none" strike="noStrike" dirty="0">
                <a:solidFill>
                  <a:srgbClr val="A020F0"/>
                </a:solidFill>
                <a:effectLst/>
                <a:latin typeface="Menlo"/>
              </a:rPr>
              <a:t>" </a:t>
            </a:r>
            <a:r>
              <a:rPr lang="es-MX" b="0" i="0" dirty="0">
                <a:solidFill>
                  <a:srgbClr val="000000"/>
                </a:solidFill>
                <a:effectLst/>
                <a:latin typeface="Menlo"/>
              </a:rPr>
              <a:t>; </a:t>
            </a:r>
          </a:p>
          <a:p>
            <a:r>
              <a:rPr lang="es-MX" b="0" i="0" dirty="0" err="1">
                <a:solidFill>
                  <a:srgbClr val="000000"/>
                </a:solidFill>
                <a:effectLst/>
                <a:latin typeface="Menlo"/>
              </a:rPr>
              <a:t>wordPos</a:t>
            </a:r>
            <a:r>
              <a:rPr lang="es-MX" b="0" i="0" dirty="0">
                <a:solidFill>
                  <a:srgbClr val="000000"/>
                </a:solidFill>
                <a:effectLst/>
                <a:latin typeface="Menlo"/>
              </a:rPr>
              <a:t> = </a:t>
            </a:r>
            <a:r>
              <a:rPr lang="es-MX" b="0" i="0" dirty="0" err="1">
                <a:solidFill>
                  <a:srgbClr val="000000"/>
                </a:solidFill>
                <a:effectLst/>
                <a:latin typeface="Menlo"/>
              </a:rPr>
              <a:t>wordBagSonnets.Vocabulary</a:t>
            </a:r>
            <a:r>
              <a:rPr lang="es-MX" b="0" i="0" dirty="0">
                <a:solidFill>
                  <a:srgbClr val="000000"/>
                </a:solidFill>
                <a:effectLst/>
                <a:latin typeface="Menlo"/>
              </a:rPr>
              <a:t> == </a:t>
            </a:r>
            <a:r>
              <a:rPr lang="es-MX" b="0" i="0" dirty="0" err="1">
                <a:solidFill>
                  <a:srgbClr val="000000"/>
                </a:solidFill>
                <a:effectLst/>
                <a:latin typeface="Menlo"/>
              </a:rPr>
              <a:t>wordToSee</a:t>
            </a:r>
            <a:r>
              <a:rPr lang="es-MX" b="0" i="0" dirty="0">
                <a:solidFill>
                  <a:srgbClr val="000000"/>
                </a:solidFill>
                <a:effectLst/>
                <a:latin typeface="Menlo"/>
              </a:rPr>
              <a:t>; </a:t>
            </a:r>
          </a:p>
          <a:p>
            <a:r>
              <a:rPr lang="es-MX" b="0" i="0" dirty="0">
                <a:solidFill>
                  <a:srgbClr val="000000"/>
                </a:solidFill>
                <a:effectLst/>
                <a:latin typeface="Menlo"/>
              </a:rPr>
              <a:t>bar(</a:t>
            </a:r>
            <a:r>
              <a:rPr lang="es-MX" b="0" i="0" dirty="0" err="1">
                <a:solidFill>
                  <a:srgbClr val="000000"/>
                </a:solidFill>
                <a:effectLst/>
                <a:latin typeface="Menlo"/>
              </a:rPr>
              <a:t>wordBagSonnets.Counts</a:t>
            </a:r>
            <a:r>
              <a:rPr lang="es-MX" b="0" i="0" dirty="0">
                <a:solidFill>
                  <a:srgbClr val="000000"/>
                </a:solidFill>
                <a:effectLst/>
                <a:latin typeface="Menlo"/>
              </a:rPr>
              <a:t>(:,</a:t>
            </a:r>
            <a:r>
              <a:rPr lang="es-MX" b="0" i="0" dirty="0" err="1">
                <a:solidFill>
                  <a:srgbClr val="000000"/>
                </a:solidFill>
                <a:effectLst/>
                <a:latin typeface="Menlo"/>
              </a:rPr>
              <a:t>wordPos</a:t>
            </a:r>
            <a:r>
              <a:rPr lang="es-MX" b="0" i="0" dirty="0">
                <a:solidFill>
                  <a:srgbClr val="000000"/>
                </a:solidFill>
                <a:effectLst/>
                <a:latin typeface="Menlo"/>
              </a:rPr>
              <a:t>)); </a:t>
            </a:r>
            <a:r>
              <a:rPr lang="es-MX" b="0" i="0" u="none" strike="noStrike" dirty="0">
                <a:solidFill>
                  <a:srgbClr val="3C763D"/>
                </a:solidFill>
                <a:effectLst/>
                <a:latin typeface="Menlo"/>
              </a:rPr>
              <a:t>% </a:t>
            </a:r>
            <a:r>
              <a:rPr lang="es-MX" b="0" i="0" u="none" strike="noStrike" dirty="0" err="1">
                <a:solidFill>
                  <a:srgbClr val="3C763D"/>
                </a:solidFill>
                <a:effectLst/>
                <a:latin typeface="Menlo"/>
              </a:rPr>
              <a:t>visualize</a:t>
            </a:r>
            <a:r>
              <a:rPr lang="es-MX" b="0" i="0" u="none" strike="noStrike" dirty="0">
                <a:solidFill>
                  <a:srgbClr val="3C763D"/>
                </a:solidFill>
                <a:effectLst/>
                <a:latin typeface="Menlo"/>
              </a:rPr>
              <a:t> </a:t>
            </a:r>
            <a:r>
              <a:rPr lang="es-MX" b="0" i="0" u="none" strike="noStrike" dirty="0" err="1">
                <a:solidFill>
                  <a:srgbClr val="3C763D"/>
                </a:solidFill>
                <a:effectLst/>
                <a:latin typeface="Menlo"/>
              </a:rPr>
              <a:t>the</a:t>
            </a:r>
            <a:r>
              <a:rPr lang="es-MX" b="0" i="0" u="none" strike="noStrike" dirty="0">
                <a:solidFill>
                  <a:srgbClr val="3C763D"/>
                </a:solidFill>
                <a:effectLst/>
                <a:latin typeface="Menlo"/>
              </a:rPr>
              <a:t> </a:t>
            </a:r>
            <a:r>
              <a:rPr lang="es-MX" b="0" i="0" u="none" strike="noStrike" dirty="0" err="1">
                <a:solidFill>
                  <a:srgbClr val="3C763D"/>
                </a:solidFill>
                <a:effectLst/>
                <a:latin typeface="Menlo"/>
              </a:rPr>
              <a:t>result</a:t>
            </a:r>
            <a:r>
              <a:rPr lang="es-MX" b="0" i="0" u="none" strike="noStrike" dirty="0">
                <a:solidFill>
                  <a:srgbClr val="3C763D"/>
                </a:solidFill>
                <a:effectLst/>
                <a:latin typeface="Menlo"/>
              </a:rPr>
              <a:t> </a:t>
            </a:r>
            <a:r>
              <a:rPr lang="es-MX" b="0" i="0" u="none" strike="noStrike" dirty="0" err="1">
                <a:solidFill>
                  <a:srgbClr val="3C763D"/>
                </a:solidFill>
                <a:effectLst/>
                <a:latin typeface="Menlo"/>
              </a:rPr>
              <a:t>with</a:t>
            </a:r>
            <a:r>
              <a:rPr lang="es-MX" b="0" i="0" u="none" strike="noStrike" dirty="0">
                <a:solidFill>
                  <a:srgbClr val="3C763D"/>
                </a:solidFill>
                <a:effectLst/>
                <a:latin typeface="Menlo"/>
              </a:rPr>
              <a:t> a bar </a:t>
            </a:r>
            <a:r>
              <a:rPr lang="es-MX" b="0" i="0" u="none" strike="noStrike" dirty="0" err="1">
                <a:solidFill>
                  <a:srgbClr val="3C763D"/>
                </a:solidFill>
                <a:effectLst/>
                <a:latin typeface="Menlo"/>
              </a:rPr>
              <a:t>plot</a:t>
            </a:r>
            <a:r>
              <a:rPr lang="es-MX" b="0" i="0" u="none" strike="noStrike" dirty="0">
                <a:solidFill>
                  <a:srgbClr val="3C763D"/>
                </a:solidFill>
                <a:effectLst/>
                <a:latin typeface="Menlo"/>
              </a:rPr>
              <a:t> </a:t>
            </a:r>
            <a:endParaRPr lang="es-MX" b="0" i="0" dirty="0">
              <a:solidFill>
                <a:srgbClr val="000000"/>
              </a:solidFill>
              <a:effectLst/>
              <a:latin typeface="Menlo"/>
            </a:endParaRPr>
          </a:p>
          <a:p>
            <a:r>
              <a:rPr lang="es-MX" b="0" i="0" dirty="0" err="1">
                <a:solidFill>
                  <a:srgbClr val="000000"/>
                </a:solidFill>
                <a:effectLst/>
                <a:latin typeface="Menlo"/>
              </a:rPr>
              <a:t>xlabel</a:t>
            </a:r>
            <a:r>
              <a:rPr lang="es-MX" b="0" i="0" dirty="0">
                <a:solidFill>
                  <a:srgbClr val="000000"/>
                </a:solidFill>
                <a:effectLst/>
                <a:latin typeface="Menlo"/>
              </a:rPr>
              <a:t>(</a:t>
            </a:r>
            <a:r>
              <a:rPr lang="es-MX" b="0" i="0" u="none" strike="noStrike" dirty="0">
                <a:solidFill>
                  <a:srgbClr val="A020F0"/>
                </a:solidFill>
                <a:effectLst/>
                <a:latin typeface="Menlo"/>
              </a:rPr>
              <a:t>"</a:t>
            </a:r>
            <a:r>
              <a:rPr lang="es-MX" b="0" i="0" u="none" strike="noStrike" dirty="0" err="1">
                <a:solidFill>
                  <a:srgbClr val="A020F0"/>
                </a:solidFill>
                <a:effectLst/>
                <a:latin typeface="Menlo"/>
              </a:rPr>
              <a:t>Sonnet</a:t>
            </a:r>
            <a:r>
              <a:rPr lang="es-MX" b="0" i="0" u="none" strike="noStrike" dirty="0">
                <a:solidFill>
                  <a:srgbClr val="A020F0"/>
                </a:solidFill>
                <a:effectLst/>
                <a:latin typeface="Menlo"/>
              </a:rPr>
              <a:t>"</a:t>
            </a:r>
            <a:r>
              <a:rPr lang="es-MX" b="0" i="0" dirty="0">
                <a:solidFill>
                  <a:srgbClr val="000000"/>
                </a:solidFill>
                <a:effectLst/>
                <a:latin typeface="Menlo"/>
              </a:rPr>
              <a:t>); </a:t>
            </a:r>
          </a:p>
          <a:p>
            <a:r>
              <a:rPr lang="es-MX" b="0" i="0" dirty="0" err="1">
                <a:solidFill>
                  <a:srgbClr val="000000"/>
                </a:solidFill>
                <a:effectLst/>
                <a:latin typeface="Menlo"/>
              </a:rPr>
              <a:t>ylabel</a:t>
            </a:r>
            <a:r>
              <a:rPr lang="es-MX" b="0" i="0" dirty="0">
                <a:solidFill>
                  <a:srgbClr val="000000"/>
                </a:solidFill>
                <a:effectLst/>
                <a:latin typeface="Menlo"/>
              </a:rPr>
              <a:t>(</a:t>
            </a:r>
            <a:r>
              <a:rPr lang="es-MX" b="0" i="0" u="none" strike="noStrike" dirty="0">
                <a:solidFill>
                  <a:srgbClr val="A020F0"/>
                </a:solidFill>
                <a:effectLst/>
                <a:latin typeface="Menlo"/>
              </a:rPr>
              <a:t>"</a:t>
            </a:r>
            <a:r>
              <a:rPr lang="es-MX" b="0" i="0" u="none" strike="noStrike" dirty="0" err="1">
                <a:solidFill>
                  <a:srgbClr val="A020F0"/>
                </a:solidFill>
                <a:effectLst/>
                <a:latin typeface="Menlo"/>
              </a:rPr>
              <a:t>Appearances</a:t>
            </a:r>
            <a:r>
              <a:rPr lang="es-MX" b="0" i="0" u="none" strike="noStrike" dirty="0">
                <a:solidFill>
                  <a:srgbClr val="A020F0"/>
                </a:solidFill>
                <a:effectLst/>
                <a:latin typeface="Menlo"/>
              </a:rPr>
              <a:t> </a:t>
            </a:r>
            <a:r>
              <a:rPr lang="es-MX" b="0" i="0" u="none" strike="noStrike" dirty="0" err="1">
                <a:solidFill>
                  <a:srgbClr val="A020F0"/>
                </a:solidFill>
                <a:effectLst/>
                <a:latin typeface="Menlo"/>
              </a:rPr>
              <a:t>of</a:t>
            </a:r>
            <a:r>
              <a:rPr lang="es-MX" b="0" i="0" u="none" strike="noStrike" dirty="0">
                <a:solidFill>
                  <a:srgbClr val="A020F0"/>
                </a:solidFill>
                <a:effectLst/>
                <a:latin typeface="Menlo"/>
              </a:rPr>
              <a:t> ''" </a:t>
            </a:r>
            <a:r>
              <a:rPr lang="es-MX" b="0" i="0" dirty="0">
                <a:solidFill>
                  <a:srgbClr val="000000"/>
                </a:solidFill>
                <a:effectLst/>
                <a:latin typeface="Menlo"/>
              </a:rPr>
              <a:t>+ </a:t>
            </a:r>
            <a:r>
              <a:rPr lang="es-MX" b="0" i="0" dirty="0" err="1">
                <a:solidFill>
                  <a:srgbClr val="000000"/>
                </a:solidFill>
                <a:effectLst/>
                <a:latin typeface="Menlo"/>
              </a:rPr>
              <a:t>wordToSee</a:t>
            </a:r>
            <a:r>
              <a:rPr lang="es-MX" b="0" i="0" dirty="0">
                <a:solidFill>
                  <a:srgbClr val="000000"/>
                </a:solidFill>
                <a:effectLst/>
                <a:latin typeface="Menlo"/>
              </a:rPr>
              <a:t> + </a:t>
            </a:r>
            <a:r>
              <a:rPr lang="es-MX" b="0" i="0" u="none" strike="noStrike" dirty="0">
                <a:solidFill>
                  <a:srgbClr val="A020F0"/>
                </a:solidFill>
                <a:effectLst/>
                <a:latin typeface="Menlo"/>
              </a:rPr>
              <a:t>"‘’”</a:t>
            </a:r>
            <a:r>
              <a:rPr lang="es-MX" b="0" i="0" dirty="0">
                <a:solidFill>
                  <a:srgbClr val="000000"/>
                </a:solidFill>
                <a:effectLst/>
                <a:latin typeface="Menlo"/>
              </a:rPr>
              <a:t>)</a:t>
            </a:r>
          </a:p>
          <a:p>
            <a:r>
              <a:rPr lang="es-MX" dirty="0">
                <a:solidFill>
                  <a:srgbClr val="339933"/>
                </a:solidFill>
                <a:latin typeface="Menlo"/>
              </a:rPr>
              <a:t>%</a:t>
            </a:r>
            <a:r>
              <a:rPr lang="en-US" b="0" i="0" dirty="0">
                <a:solidFill>
                  <a:srgbClr val="339933"/>
                </a:solidFill>
                <a:effectLst/>
                <a:latin typeface="Menlo"/>
              </a:rPr>
              <a:t>analyze where and how a word appears</a:t>
            </a:r>
            <a:endParaRPr lang="es-MX" dirty="0">
              <a:solidFill>
                <a:srgbClr val="339933"/>
              </a:solidFill>
              <a:latin typeface="Menlo"/>
            </a:endParaRPr>
          </a:p>
          <a:p>
            <a:r>
              <a:rPr lang="es-MX" b="0" i="0" dirty="0" err="1">
                <a:solidFill>
                  <a:srgbClr val="000000"/>
                </a:solidFill>
                <a:effectLst/>
                <a:latin typeface="Menlo"/>
              </a:rPr>
              <a:t>wordContext</a:t>
            </a:r>
            <a:r>
              <a:rPr lang="es-MX" b="0" i="0" dirty="0">
                <a:solidFill>
                  <a:srgbClr val="000000"/>
                </a:solidFill>
                <a:effectLst/>
                <a:latin typeface="Menlo"/>
              </a:rPr>
              <a:t> = </a:t>
            </a:r>
            <a:r>
              <a:rPr lang="es-MX" b="0" i="0" dirty="0" err="1">
                <a:solidFill>
                  <a:srgbClr val="000000"/>
                </a:solidFill>
                <a:effectLst/>
                <a:latin typeface="Menlo"/>
              </a:rPr>
              <a:t>context</a:t>
            </a:r>
            <a:r>
              <a:rPr lang="es-MX" b="0" i="0" dirty="0">
                <a:solidFill>
                  <a:srgbClr val="000000"/>
                </a:solidFill>
                <a:effectLst/>
                <a:latin typeface="Menlo"/>
              </a:rPr>
              <a:t>(</a:t>
            </a:r>
            <a:r>
              <a:rPr lang="es-MX" b="0" i="0" dirty="0" err="1">
                <a:solidFill>
                  <a:srgbClr val="000000"/>
                </a:solidFill>
                <a:effectLst/>
                <a:latin typeface="Menlo"/>
              </a:rPr>
              <a:t>tokenizedSonnets,wordToSee</a:t>
            </a:r>
            <a:r>
              <a:rPr lang="es-MX" b="0" i="0" dirty="0">
                <a:solidFill>
                  <a:srgbClr val="000000"/>
                </a:solidFill>
                <a:effectLst/>
                <a:latin typeface="Menlo"/>
              </a:rPr>
              <a:t>);</a:t>
            </a:r>
          </a:p>
          <a:p>
            <a:r>
              <a:rPr lang="es-MX" b="0" i="0" dirty="0" err="1">
                <a:solidFill>
                  <a:srgbClr val="000000"/>
                </a:solidFill>
                <a:effectLst/>
                <a:latin typeface="Menlo"/>
              </a:rPr>
              <a:t>disp</a:t>
            </a:r>
            <a:r>
              <a:rPr lang="es-MX" b="0" i="0" dirty="0">
                <a:solidFill>
                  <a:srgbClr val="000000"/>
                </a:solidFill>
                <a:effectLst/>
                <a:latin typeface="Menlo"/>
              </a:rPr>
              <a:t>(</a:t>
            </a:r>
            <a:r>
              <a:rPr lang="es-MX" b="0" i="0" dirty="0" err="1">
                <a:solidFill>
                  <a:srgbClr val="000000"/>
                </a:solidFill>
                <a:effectLst/>
                <a:latin typeface="Menlo"/>
              </a:rPr>
              <a:t>wordContext.Context</a:t>
            </a:r>
            <a:r>
              <a:rPr lang="es-MX" b="0" i="0" dirty="0">
                <a:solidFill>
                  <a:srgbClr val="000000"/>
                </a:solidFill>
                <a:effectLst/>
                <a:latin typeface="Menlo"/>
              </a:rPr>
              <a:t>)</a:t>
            </a:r>
          </a:p>
          <a:p>
            <a:endParaRPr lang="es-MX" dirty="0"/>
          </a:p>
          <a:p>
            <a:r>
              <a:rPr lang="en-US" sz="1600" dirty="0"/>
              <a:t>Normalize Words: This can be accomplished by lemmatizing or reducing the words to a root form</a:t>
            </a:r>
            <a:r>
              <a:rPr lang="en-US" sz="1200" dirty="0"/>
              <a:t> </a:t>
            </a:r>
            <a:r>
              <a:rPr lang="en-US" sz="1400" dirty="0"/>
              <a:t>(</a:t>
            </a:r>
            <a:r>
              <a:rPr lang="es-MX" sz="1400" b="0" i="0" dirty="0">
                <a:solidFill>
                  <a:srgbClr val="000000"/>
                </a:solidFill>
                <a:effectLst/>
                <a:latin typeface="Helvetica" panose="020B0604020202020204" pitchFamily="34" charset="0"/>
              </a:rPr>
              <a:t>"</a:t>
            </a:r>
            <a:r>
              <a:rPr lang="es-MX" sz="1400" b="0" i="0" dirty="0" err="1">
                <a:solidFill>
                  <a:srgbClr val="000000"/>
                </a:solidFill>
                <a:effectLst/>
                <a:latin typeface="Helvetica" panose="020B0604020202020204" pitchFamily="34" charset="0"/>
              </a:rPr>
              <a:t>loved</a:t>
            </a:r>
            <a:r>
              <a:rPr lang="es-MX" sz="1400" b="0" i="0" dirty="0">
                <a:solidFill>
                  <a:srgbClr val="000000"/>
                </a:solidFill>
                <a:effectLst/>
                <a:latin typeface="Helvetica" panose="020B0604020202020204" pitchFamily="34" charset="0"/>
              </a:rPr>
              <a:t>" , "</a:t>
            </a:r>
            <a:r>
              <a:rPr lang="es-MX" sz="1400" b="0" i="0" dirty="0" err="1">
                <a:solidFill>
                  <a:srgbClr val="000000"/>
                </a:solidFill>
                <a:effectLst/>
                <a:latin typeface="Helvetica" panose="020B0604020202020204" pitchFamily="34" charset="0"/>
              </a:rPr>
              <a:t>loves</a:t>
            </a:r>
            <a:r>
              <a:rPr lang="es-MX" sz="1400" b="0" i="0" dirty="0">
                <a:solidFill>
                  <a:srgbClr val="000000"/>
                </a:solidFill>
                <a:effectLst/>
                <a:latin typeface="Helvetica" panose="020B0604020202020204" pitchFamily="34" charset="0"/>
              </a:rPr>
              <a:t>" , "</a:t>
            </a:r>
            <a:r>
              <a:rPr lang="es-MX" sz="1400" b="0" i="0" dirty="0" err="1">
                <a:solidFill>
                  <a:srgbClr val="000000"/>
                </a:solidFill>
                <a:effectLst/>
                <a:latin typeface="Helvetica" panose="020B0604020202020204" pitchFamily="34" charset="0"/>
              </a:rPr>
              <a:t>love</a:t>
            </a:r>
            <a:r>
              <a:rPr lang="es-MX" sz="1400" b="0" i="0" dirty="0">
                <a:solidFill>
                  <a:srgbClr val="000000"/>
                </a:solidFill>
                <a:effectLst/>
                <a:latin typeface="Helvetica" panose="020B0604020202020204" pitchFamily="34" charset="0"/>
              </a:rPr>
              <a:t>"</a:t>
            </a:r>
            <a:r>
              <a:rPr lang="en-US" sz="1400" dirty="0"/>
              <a:t>)</a:t>
            </a:r>
          </a:p>
          <a:p>
            <a:r>
              <a:rPr lang="es-MX" b="0" i="0" dirty="0" err="1">
                <a:solidFill>
                  <a:srgbClr val="000000"/>
                </a:solidFill>
                <a:effectLst/>
                <a:latin typeface="Menlo"/>
              </a:rPr>
              <a:t>tokenizedSonnets</a:t>
            </a:r>
            <a:r>
              <a:rPr lang="es-MX" b="0" i="0" dirty="0">
                <a:solidFill>
                  <a:srgbClr val="000000"/>
                </a:solidFill>
                <a:effectLst/>
                <a:latin typeface="Menlo"/>
              </a:rPr>
              <a:t> = </a:t>
            </a:r>
            <a:r>
              <a:rPr lang="es-MX" b="0" i="0" dirty="0" err="1">
                <a:solidFill>
                  <a:srgbClr val="000000"/>
                </a:solidFill>
                <a:effectLst/>
                <a:latin typeface="Menlo"/>
              </a:rPr>
              <a:t>addPartOfSpeechDetails</a:t>
            </a:r>
            <a:r>
              <a:rPr lang="es-MX" b="0" i="0" dirty="0">
                <a:solidFill>
                  <a:srgbClr val="000000"/>
                </a:solidFill>
                <a:effectLst/>
                <a:latin typeface="Menlo"/>
              </a:rPr>
              <a:t>(</a:t>
            </a:r>
            <a:r>
              <a:rPr lang="es-MX" b="0" i="0" dirty="0" err="1">
                <a:solidFill>
                  <a:srgbClr val="000000"/>
                </a:solidFill>
                <a:effectLst/>
                <a:latin typeface="Menlo"/>
              </a:rPr>
              <a:t>tokenizedSonnets</a:t>
            </a:r>
            <a:r>
              <a:rPr lang="es-MX" b="0" i="0" dirty="0">
                <a:solidFill>
                  <a:srgbClr val="000000"/>
                </a:solidFill>
                <a:effectLst/>
                <a:latin typeface="Menlo"/>
              </a:rPr>
              <a:t>); </a:t>
            </a:r>
          </a:p>
          <a:p>
            <a:r>
              <a:rPr lang="es-MX" b="0" i="0" dirty="0" err="1">
                <a:solidFill>
                  <a:srgbClr val="000000"/>
                </a:solidFill>
                <a:effectLst/>
                <a:latin typeface="Menlo"/>
              </a:rPr>
              <a:t>tokenizedSonnets</a:t>
            </a:r>
            <a:r>
              <a:rPr lang="es-MX" b="0" i="0" dirty="0">
                <a:solidFill>
                  <a:srgbClr val="000000"/>
                </a:solidFill>
                <a:effectLst/>
                <a:latin typeface="Menlo"/>
              </a:rPr>
              <a:t> = </a:t>
            </a:r>
            <a:r>
              <a:rPr lang="es-MX" b="0" i="0" dirty="0" err="1">
                <a:solidFill>
                  <a:srgbClr val="000000"/>
                </a:solidFill>
                <a:effectLst/>
                <a:latin typeface="Menlo"/>
              </a:rPr>
              <a:t>normalizeWords</a:t>
            </a:r>
            <a:r>
              <a:rPr lang="es-MX" b="0" i="0" dirty="0">
                <a:solidFill>
                  <a:srgbClr val="000000"/>
                </a:solidFill>
                <a:effectLst/>
                <a:latin typeface="Menlo"/>
              </a:rPr>
              <a:t>(</a:t>
            </a:r>
            <a:r>
              <a:rPr lang="es-MX" b="0" i="0" dirty="0" err="1">
                <a:solidFill>
                  <a:srgbClr val="000000"/>
                </a:solidFill>
                <a:effectLst/>
                <a:latin typeface="Menlo"/>
              </a:rPr>
              <a:t>tokenizedSonnets</a:t>
            </a:r>
            <a:r>
              <a:rPr lang="es-MX" b="0" i="0" dirty="0">
                <a:solidFill>
                  <a:srgbClr val="000000"/>
                </a:solidFill>
                <a:effectLst/>
                <a:latin typeface="Menlo"/>
              </a:rPr>
              <a:t>,</a:t>
            </a:r>
            <a:r>
              <a:rPr lang="es-MX" b="0" i="0" u="none" strike="noStrike" dirty="0">
                <a:solidFill>
                  <a:srgbClr val="A020F0"/>
                </a:solidFill>
                <a:effectLst/>
                <a:latin typeface="Menlo"/>
              </a:rPr>
              <a:t>"Style"</a:t>
            </a:r>
            <a:r>
              <a:rPr lang="es-MX" b="0" i="0" dirty="0">
                <a:solidFill>
                  <a:srgbClr val="000000"/>
                </a:solidFill>
                <a:effectLst/>
                <a:latin typeface="Menlo"/>
              </a:rPr>
              <a:t>,</a:t>
            </a:r>
            <a:r>
              <a:rPr lang="es-MX" b="0" i="0" u="none" strike="noStrike" dirty="0">
                <a:solidFill>
                  <a:srgbClr val="A020F0"/>
                </a:solidFill>
                <a:effectLst/>
                <a:latin typeface="Menlo"/>
              </a:rPr>
              <a:t>"</a:t>
            </a:r>
            <a:r>
              <a:rPr lang="es-MX" b="0" i="0" u="none" strike="noStrike" dirty="0" err="1">
                <a:solidFill>
                  <a:srgbClr val="A020F0"/>
                </a:solidFill>
                <a:effectLst/>
                <a:latin typeface="Menlo"/>
              </a:rPr>
              <a:t>Lemma</a:t>
            </a:r>
            <a:r>
              <a:rPr lang="es-MX" b="0" i="0" u="none" strike="noStrike" dirty="0">
                <a:solidFill>
                  <a:srgbClr val="A020F0"/>
                </a:solidFill>
                <a:effectLst/>
                <a:latin typeface="Menlo"/>
              </a:rPr>
              <a:t>"</a:t>
            </a:r>
            <a:r>
              <a:rPr lang="es-MX" b="0" i="0" dirty="0">
                <a:solidFill>
                  <a:srgbClr val="000000"/>
                </a:solidFill>
                <a:effectLst/>
                <a:latin typeface="Menlo"/>
              </a:rPr>
              <a:t>);</a:t>
            </a:r>
          </a:p>
          <a:p>
            <a:endParaRPr lang="es-MX" dirty="0"/>
          </a:p>
          <a:p>
            <a:r>
              <a:rPr lang="es-MX" b="0" i="0" dirty="0" err="1">
                <a:solidFill>
                  <a:srgbClr val="000000"/>
                </a:solidFill>
                <a:effectLst/>
                <a:latin typeface="Menlo"/>
              </a:rPr>
              <a:t>wordBagSonnets</a:t>
            </a:r>
            <a:r>
              <a:rPr lang="es-MX" b="0" i="0" dirty="0">
                <a:solidFill>
                  <a:srgbClr val="000000"/>
                </a:solidFill>
                <a:effectLst/>
                <a:latin typeface="Menlo"/>
              </a:rPr>
              <a:t> = </a:t>
            </a:r>
            <a:r>
              <a:rPr lang="es-MX" b="0" i="0" dirty="0" err="1">
                <a:solidFill>
                  <a:srgbClr val="000000"/>
                </a:solidFill>
                <a:effectLst/>
                <a:latin typeface="Menlo"/>
              </a:rPr>
              <a:t>bagOfWords</a:t>
            </a:r>
            <a:r>
              <a:rPr lang="es-MX" b="0" i="0" dirty="0">
                <a:solidFill>
                  <a:srgbClr val="000000"/>
                </a:solidFill>
                <a:effectLst/>
                <a:latin typeface="Menlo"/>
              </a:rPr>
              <a:t>(</a:t>
            </a:r>
            <a:r>
              <a:rPr lang="es-MX" b="0" i="0" dirty="0" err="1">
                <a:solidFill>
                  <a:srgbClr val="000000"/>
                </a:solidFill>
                <a:effectLst/>
                <a:latin typeface="Menlo"/>
              </a:rPr>
              <a:t>tokenizedSonnets</a:t>
            </a:r>
            <a:r>
              <a:rPr lang="es-MX" b="0" i="0" dirty="0">
                <a:solidFill>
                  <a:srgbClr val="000000"/>
                </a:solidFill>
                <a:effectLst/>
                <a:latin typeface="Menlo"/>
              </a:rPr>
              <a:t>); </a:t>
            </a:r>
          </a:p>
          <a:p>
            <a:r>
              <a:rPr lang="es-MX" b="0" i="0" dirty="0" err="1">
                <a:solidFill>
                  <a:srgbClr val="000000"/>
                </a:solidFill>
                <a:effectLst/>
                <a:latin typeface="Menlo"/>
              </a:rPr>
              <a:t>wordcloud</a:t>
            </a:r>
            <a:r>
              <a:rPr lang="es-MX" b="0" i="0" dirty="0">
                <a:solidFill>
                  <a:srgbClr val="000000"/>
                </a:solidFill>
                <a:effectLst/>
                <a:latin typeface="Menlo"/>
              </a:rPr>
              <a:t>(</a:t>
            </a:r>
            <a:r>
              <a:rPr lang="es-MX" b="0" i="0" dirty="0" err="1">
                <a:solidFill>
                  <a:srgbClr val="000000"/>
                </a:solidFill>
                <a:effectLst/>
                <a:latin typeface="Menlo"/>
              </a:rPr>
              <a:t>wordBagSonnets</a:t>
            </a:r>
            <a:r>
              <a:rPr lang="es-MX" b="0" i="0" dirty="0">
                <a:solidFill>
                  <a:srgbClr val="000000"/>
                </a:solidFill>
                <a:effectLst/>
                <a:latin typeface="Menlo"/>
              </a:rPr>
              <a:t>); </a:t>
            </a:r>
          </a:p>
          <a:p>
            <a:endParaRPr lang="es-MX" dirty="0"/>
          </a:p>
          <a:p>
            <a:endParaRPr lang="es-MX" dirty="0"/>
          </a:p>
        </p:txBody>
      </p:sp>
      <p:pic>
        <p:nvPicPr>
          <p:cNvPr id="4" name="Imagen 3">
            <a:extLst>
              <a:ext uri="{FF2B5EF4-FFF2-40B4-BE49-F238E27FC236}">
                <a16:creationId xmlns:a16="http://schemas.microsoft.com/office/drawing/2014/main" id="{895BDB6D-D2B2-4CA8-A6F1-F55A6AEE62BD}"/>
              </a:ext>
            </a:extLst>
          </p:cNvPr>
          <p:cNvPicPr>
            <a:picLocks noChangeAspect="1"/>
          </p:cNvPicPr>
          <p:nvPr/>
        </p:nvPicPr>
        <p:blipFill rotWithShape="1">
          <a:blip r:embed="rId2"/>
          <a:srcRect l="7851" t="31658" r="55703" b="17484"/>
          <a:stretch/>
        </p:blipFill>
        <p:spPr>
          <a:xfrm>
            <a:off x="7633252" y="95360"/>
            <a:ext cx="3677892" cy="2885549"/>
          </a:xfrm>
          <a:prstGeom prst="rect">
            <a:avLst/>
          </a:prstGeom>
        </p:spPr>
      </p:pic>
      <p:pic>
        <p:nvPicPr>
          <p:cNvPr id="7" name="Imagen 6">
            <a:extLst>
              <a:ext uri="{FF2B5EF4-FFF2-40B4-BE49-F238E27FC236}">
                <a16:creationId xmlns:a16="http://schemas.microsoft.com/office/drawing/2014/main" id="{B8B3D712-3B67-4B2D-A9E1-93449058356B}"/>
              </a:ext>
            </a:extLst>
          </p:cNvPr>
          <p:cNvPicPr>
            <a:picLocks noChangeAspect="1"/>
          </p:cNvPicPr>
          <p:nvPr/>
        </p:nvPicPr>
        <p:blipFill rotWithShape="1">
          <a:blip r:embed="rId3"/>
          <a:srcRect l="9045" t="29983" r="55221" b="22297"/>
          <a:stretch/>
        </p:blipFill>
        <p:spPr>
          <a:xfrm>
            <a:off x="7633252" y="3186113"/>
            <a:ext cx="4033360" cy="3028327"/>
          </a:xfrm>
          <a:prstGeom prst="rect">
            <a:avLst/>
          </a:prstGeom>
        </p:spPr>
      </p:pic>
    </p:spTree>
    <p:extLst>
      <p:ext uri="{BB962C8B-B14F-4D97-AF65-F5344CB8AC3E}">
        <p14:creationId xmlns:p14="http://schemas.microsoft.com/office/powerpoint/2010/main" val="1523431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C966886F-DBCC-48FC-8BE6-6BFE83FEA616}"/>
              </a:ext>
            </a:extLst>
          </p:cNvPr>
          <p:cNvSpPr txBox="1"/>
          <p:nvPr/>
        </p:nvSpPr>
        <p:spPr>
          <a:xfrm>
            <a:off x="202625" y="357809"/>
            <a:ext cx="7284853" cy="5632311"/>
          </a:xfrm>
          <a:prstGeom prst="rect">
            <a:avLst/>
          </a:prstGeom>
          <a:noFill/>
        </p:spPr>
        <p:txBody>
          <a:bodyPr wrap="square" rtlCol="0">
            <a:spAutoFit/>
          </a:bodyPr>
          <a:lstStyle/>
          <a:p>
            <a:pPr algn="l"/>
            <a:r>
              <a:rPr lang="es-MX" sz="1800" b="0" i="0" u="none" strike="noStrike" baseline="0" dirty="0">
                <a:solidFill>
                  <a:srgbClr val="000000"/>
                </a:solidFill>
                <a:latin typeface="Consolas Courier"/>
              </a:rPr>
              <a:t>top5words = </a:t>
            </a:r>
            <a:r>
              <a:rPr lang="es-MX" sz="1800" b="0" i="0" u="none" strike="noStrike" baseline="0" dirty="0" err="1">
                <a:solidFill>
                  <a:srgbClr val="000000"/>
                </a:solidFill>
                <a:latin typeface="Consolas Courier"/>
              </a:rPr>
              <a:t>topkwords</a:t>
            </a:r>
            <a:r>
              <a:rPr lang="es-MX" sz="1800" b="0" i="0" u="none" strike="noStrike" baseline="0" dirty="0">
                <a:solidFill>
                  <a:srgbClr val="000000"/>
                </a:solidFill>
                <a:latin typeface="Consolas Courier"/>
              </a:rPr>
              <a:t>(</a:t>
            </a:r>
            <a:r>
              <a:rPr lang="es-MX" sz="1800" b="0" i="0" u="none" strike="noStrike" baseline="0" dirty="0" err="1">
                <a:solidFill>
                  <a:srgbClr val="000000"/>
                </a:solidFill>
                <a:latin typeface="Consolas Courier"/>
              </a:rPr>
              <a:t>wordBagSonnets</a:t>
            </a:r>
            <a:r>
              <a:rPr lang="es-MX" sz="1800" b="0" i="0" u="none" strike="noStrike" baseline="0" dirty="0">
                <a:solidFill>
                  <a:srgbClr val="000000"/>
                </a:solidFill>
                <a:latin typeface="Consolas Courier"/>
              </a:rPr>
              <a:t>)</a:t>
            </a:r>
          </a:p>
          <a:p>
            <a:r>
              <a:rPr lang="en-US" sz="1800" b="0" i="0" u="none" strike="noStrike" baseline="0" dirty="0">
                <a:solidFill>
                  <a:srgbClr val="000000"/>
                </a:solidFill>
                <a:latin typeface="Consolas Courier"/>
              </a:rPr>
              <a:t>bar(</a:t>
            </a:r>
            <a:r>
              <a:rPr lang="en-US" sz="1800" b="0" i="0" u="none" strike="noStrike" baseline="0" dirty="0" err="1">
                <a:solidFill>
                  <a:srgbClr val="000000"/>
                </a:solidFill>
                <a:latin typeface="Consolas Courier"/>
              </a:rPr>
              <a:t>topWords,sortedWords.Count</a:t>
            </a:r>
            <a:r>
              <a:rPr lang="en-US" sz="1800" b="0" i="0" u="none" strike="noStrike" baseline="0" dirty="0">
                <a:solidFill>
                  <a:srgbClr val="000000"/>
                </a:solidFill>
                <a:latin typeface="Consolas Courier"/>
              </a:rPr>
              <a:t>(1:nTop))</a:t>
            </a:r>
          </a:p>
          <a:p>
            <a:endParaRPr lang="es-MX" dirty="0"/>
          </a:p>
          <a:p>
            <a:r>
              <a:rPr lang="es-MX" b="0" i="0" dirty="0" err="1">
                <a:solidFill>
                  <a:srgbClr val="000000"/>
                </a:solidFill>
                <a:effectLst/>
                <a:latin typeface="Menlo"/>
              </a:rPr>
              <a:t>loveLoc</a:t>
            </a:r>
            <a:r>
              <a:rPr lang="es-MX" b="0" i="0" dirty="0">
                <a:solidFill>
                  <a:srgbClr val="000000"/>
                </a:solidFill>
                <a:effectLst/>
                <a:latin typeface="Menlo"/>
              </a:rPr>
              <a:t> = </a:t>
            </a:r>
            <a:r>
              <a:rPr lang="es-MX" b="0" i="0" dirty="0" err="1">
                <a:solidFill>
                  <a:srgbClr val="000000"/>
                </a:solidFill>
                <a:effectLst/>
                <a:latin typeface="Menlo"/>
              </a:rPr>
              <a:t>find</a:t>
            </a:r>
            <a:r>
              <a:rPr lang="es-MX" b="0" i="0" dirty="0">
                <a:solidFill>
                  <a:srgbClr val="000000"/>
                </a:solidFill>
                <a:effectLst/>
                <a:latin typeface="Menlo"/>
              </a:rPr>
              <a:t>(</a:t>
            </a:r>
            <a:r>
              <a:rPr lang="es-MX" b="0" i="0" dirty="0" err="1">
                <a:solidFill>
                  <a:srgbClr val="000000"/>
                </a:solidFill>
                <a:effectLst/>
                <a:latin typeface="Menlo"/>
              </a:rPr>
              <a:t>wordBagSonnets.Vocabulary</a:t>
            </a:r>
            <a:r>
              <a:rPr lang="es-MX" b="0" i="0" dirty="0">
                <a:solidFill>
                  <a:srgbClr val="000000"/>
                </a:solidFill>
                <a:effectLst/>
                <a:latin typeface="Menlo"/>
              </a:rPr>
              <a:t> == </a:t>
            </a:r>
            <a:r>
              <a:rPr lang="es-MX" b="0" i="0" u="none" strike="noStrike" dirty="0">
                <a:solidFill>
                  <a:srgbClr val="A020F0"/>
                </a:solidFill>
                <a:effectLst/>
                <a:latin typeface="Menlo"/>
              </a:rPr>
              <a:t>"</a:t>
            </a:r>
            <a:r>
              <a:rPr lang="es-MX" b="0" i="0" u="none" strike="noStrike" dirty="0" err="1">
                <a:solidFill>
                  <a:srgbClr val="A020F0"/>
                </a:solidFill>
                <a:effectLst/>
                <a:latin typeface="Menlo"/>
              </a:rPr>
              <a:t>love</a:t>
            </a:r>
            <a:r>
              <a:rPr lang="es-MX" b="0" i="0" u="none" strike="noStrike" dirty="0">
                <a:solidFill>
                  <a:srgbClr val="A020F0"/>
                </a:solidFill>
                <a:effectLst/>
                <a:latin typeface="Menlo"/>
              </a:rPr>
              <a:t>"</a:t>
            </a:r>
            <a:r>
              <a:rPr lang="es-MX" b="0" i="0" dirty="0">
                <a:solidFill>
                  <a:srgbClr val="000000"/>
                </a:solidFill>
                <a:effectLst/>
                <a:latin typeface="Menlo"/>
              </a:rPr>
              <a:t>); </a:t>
            </a:r>
          </a:p>
          <a:p>
            <a:r>
              <a:rPr lang="es-MX" b="0" i="0" dirty="0">
                <a:solidFill>
                  <a:srgbClr val="000000"/>
                </a:solidFill>
                <a:effectLst/>
                <a:latin typeface="Menlo"/>
              </a:rPr>
              <a:t>bar(</a:t>
            </a:r>
            <a:r>
              <a:rPr lang="es-MX" b="0" i="0" dirty="0" err="1">
                <a:solidFill>
                  <a:srgbClr val="000000"/>
                </a:solidFill>
                <a:effectLst/>
                <a:latin typeface="Menlo"/>
              </a:rPr>
              <a:t>wordBagSonnets.Counts</a:t>
            </a:r>
            <a:r>
              <a:rPr lang="es-MX" b="0" i="0" dirty="0">
                <a:solidFill>
                  <a:srgbClr val="000000"/>
                </a:solidFill>
                <a:effectLst/>
                <a:latin typeface="Menlo"/>
              </a:rPr>
              <a:t>(:,</a:t>
            </a:r>
            <a:r>
              <a:rPr lang="es-MX" b="0" i="0" dirty="0" err="1">
                <a:solidFill>
                  <a:srgbClr val="000000"/>
                </a:solidFill>
                <a:effectLst/>
                <a:latin typeface="Menlo"/>
              </a:rPr>
              <a:t>loveLoc</a:t>
            </a:r>
            <a:r>
              <a:rPr lang="es-MX" b="0" i="0" dirty="0">
                <a:solidFill>
                  <a:srgbClr val="000000"/>
                </a:solidFill>
                <a:effectLst/>
                <a:latin typeface="Menlo"/>
              </a:rPr>
              <a:t>)); </a:t>
            </a:r>
          </a:p>
          <a:p>
            <a:endParaRPr lang="es-MX" dirty="0"/>
          </a:p>
          <a:p>
            <a:r>
              <a:rPr lang="es-MX" b="0" i="0" dirty="0" err="1">
                <a:solidFill>
                  <a:srgbClr val="000000"/>
                </a:solidFill>
                <a:effectLst/>
                <a:latin typeface="Menlo"/>
              </a:rPr>
              <a:t>nAve</a:t>
            </a:r>
            <a:r>
              <a:rPr lang="es-MX" b="0" i="0" dirty="0">
                <a:solidFill>
                  <a:srgbClr val="000000"/>
                </a:solidFill>
                <a:effectLst/>
                <a:latin typeface="Menlo"/>
              </a:rPr>
              <a:t> = 20; </a:t>
            </a:r>
          </a:p>
          <a:p>
            <a:r>
              <a:rPr lang="es-MX" b="0" i="0" dirty="0" err="1">
                <a:solidFill>
                  <a:srgbClr val="000000"/>
                </a:solidFill>
                <a:effectLst/>
                <a:latin typeface="Menlo"/>
              </a:rPr>
              <a:t>loveDensity</a:t>
            </a:r>
            <a:r>
              <a:rPr lang="es-MX" b="0" i="0" dirty="0">
                <a:solidFill>
                  <a:srgbClr val="000000"/>
                </a:solidFill>
                <a:effectLst/>
                <a:latin typeface="Menlo"/>
              </a:rPr>
              <a:t> = </a:t>
            </a:r>
            <a:r>
              <a:rPr lang="es-MX" b="0" i="0" dirty="0" err="1">
                <a:solidFill>
                  <a:srgbClr val="000000"/>
                </a:solidFill>
                <a:effectLst/>
                <a:latin typeface="Menlo"/>
              </a:rPr>
              <a:t>movmean</a:t>
            </a:r>
            <a:r>
              <a:rPr lang="es-MX" b="0" i="0" dirty="0">
                <a:solidFill>
                  <a:srgbClr val="000000"/>
                </a:solidFill>
                <a:effectLst/>
                <a:latin typeface="Menlo"/>
              </a:rPr>
              <a:t>(</a:t>
            </a:r>
            <a:r>
              <a:rPr lang="es-MX" b="0" i="0" dirty="0" err="1">
                <a:solidFill>
                  <a:srgbClr val="000000"/>
                </a:solidFill>
                <a:effectLst/>
                <a:latin typeface="Menlo"/>
              </a:rPr>
              <a:t>wordBagSonnets.Counts</a:t>
            </a:r>
            <a:r>
              <a:rPr lang="es-MX" b="0" i="0" dirty="0">
                <a:solidFill>
                  <a:srgbClr val="000000"/>
                </a:solidFill>
                <a:effectLst/>
                <a:latin typeface="Menlo"/>
              </a:rPr>
              <a:t>(:,</a:t>
            </a:r>
            <a:r>
              <a:rPr lang="es-MX" b="0" i="0" dirty="0" err="1">
                <a:solidFill>
                  <a:srgbClr val="000000"/>
                </a:solidFill>
                <a:effectLst/>
                <a:latin typeface="Menlo"/>
              </a:rPr>
              <a:t>loveLoc</a:t>
            </a:r>
            <a:r>
              <a:rPr lang="es-MX" b="0" i="0" dirty="0">
                <a:solidFill>
                  <a:srgbClr val="000000"/>
                </a:solidFill>
                <a:effectLst/>
                <a:latin typeface="Menlo"/>
              </a:rPr>
              <a:t>),</a:t>
            </a:r>
            <a:r>
              <a:rPr lang="es-MX" b="0" i="0" dirty="0" err="1">
                <a:solidFill>
                  <a:srgbClr val="000000"/>
                </a:solidFill>
                <a:effectLst/>
                <a:latin typeface="Menlo"/>
              </a:rPr>
              <a:t>nAve</a:t>
            </a:r>
            <a:r>
              <a:rPr lang="es-MX" b="0" i="0" dirty="0">
                <a:solidFill>
                  <a:srgbClr val="000000"/>
                </a:solidFill>
                <a:effectLst/>
                <a:latin typeface="Menlo"/>
              </a:rPr>
              <a:t> ); </a:t>
            </a:r>
          </a:p>
          <a:p>
            <a:r>
              <a:rPr lang="es-MX" b="0" i="0" dirty="0" err="1">
                <a:solidFill>
                  <a:srgbClr val="000000"/>
                </a:solidFill>
                <a:effectLst/>
                <a:latin typeface="Menlo"/>
              </a:rPr>
              <a:t>hateDensity</a:t>
            </a:r>
            <a:r>
              <a:rPr lang="es-MX" b="0" i="0" dirty="0">
                <a:solidFill>
                  <a:srgbClr val="000000"/>
                </a:solidFill>
                <a:effectLst/>
                <a:latin typeface="Menlo"/>
              </a:rPr>
              <a:t> = </a:t>
            </a:r>
            <a:r>
              <a:rPr lang="es-MX" b="0" i="0" dirty="0" err="1">
                <a:solidFill>
                  <a:srgbClr val="000000"/>
                </a:solidFill>
                <a:effectLst/>
                <a:latin typeface="Menlo"/>
              </a:rPr>
              <a:t>movmean</a:t>
            </a:r>
            <a:r>
              <a:rPr lang="es-MX" b="0" i="0" dirty="0">
                <a:solidFill>
                  <a:srgbClr val="000000"/>
                </a:solidFill>
                <a:effectLst/>
                <a:latin typeface="Menlo"/>
              </a:rPr>
              <a:t>(</a:t>
            </a:r>
            <a:r>
              <a:rPr lang="es-MX" b="0" i="0" dirty="0" err="1">
                <a:solidFill>
                  <a:srgbClr val="000000"/>
                </a:solidFill>
                <a:effectLst/>
                <a:latin typeface="Menlo"/>
              </a:rPr>
              <a:t>wordBagSonnets.Counts</a:t>
            </a:r>
            <a:r>
              <a:rPr lang="es-MX" b="0" i="0" dirty="0">
                <a:solidFill>
                  <a:srgbClr val="000000"/>
                </a:solidFill>
                <a:effectLst/>
                <a:latin typeface="Menlo"/>
              </a:rPr>
              <a:t>(:,</a:t>
            </a:r>
            <a:r>
              <a:rPr lang="es-MX" b="0" i="0" dirty="0" err="1">
                <a:solidFill>
                  <a:srgbClr val="000000"/>
                </a:solidFill>
                <a:effectLst/>
                <a:latin typeface="Menlo"/>
              </a:rPr>
              <a:t>hateLoc</a:t>
            </a:r>
            <a:r>
              <a:rPr lang="es-MX" b="0" i="0" dirty="0">
                <a:solidFill>
                  <a:srgbClr val="000000"/>
                </a:solidFill>
                <a:effectLst/>
                <a:latin typeface="Menlo"/>
              </a:rPr>
              <a:t>),</a:t>
            </a:r>
            <a:r>
              <a:rPr lang="es-MX" b="0" i="0" dirty="0" err="1">
                <a:solidFill>
                  <a:srgbClr val="000000"/>
                </a:solidFill>
                <a:effectLst/>
                <a:latin typeface="Menlo"/>
              </a:rPr>
              <a:t>nAve</a:t>
            </a:r>
            <a:r>
              <a:rPr lang="es-MX" b="0" i="0" dirty="0">
                <a:solidFill>
                  <a:srgbClr val="000000"/>
                </a:solidFill>
                <a:effectLst/>
                <a:latin typeface="Menlo"/>
              </a:rPr>
              <a:t> ); </a:t>
            </a:r>
          </a:p>
          <a:p>
            <a:br>
              <a:rPr lang="es-MX" b="0" i="0" dirty="0">
                <a:solidFill>
                  <a:srgbClr val="000000"/>
                </a:solidFill>
                <a:effectLst/>
                <a:latin typeface="Menlo"/>
              </a:rPr>
            </a:br>
            <a:endParaRPr lang="es-MX" b="0" i="0" dirty="0">
              <a:solidFill>
                <a:srgbClr val="000000"/>
              </a:solidFill>
              <a:effectLst/>
              <a:latin typeface="Menlo"/>
            </a:endParaRPr>
          </a:p>
          <a:p>
            <a:r>
              <a:rPr lang="es-MX" b="0" i="0" dirty="0" err="1">
                <a:solidFill>
                  <a:srgbClr val="000000"/>
                </a:solidFill>
                <a:effectLst/>
                <a:latin typeface="Menlo"/>
              </a:rPr>
              <a:t>plot</a:t>
            </a:r>
            <a:r>
              <a:rPr lang="es-MX" b="0" i="0" dirty="0">
                <a:solidFill>
                  <a:srgbClr val="000000"/>
                </a:solidFill>
                <a:effectLst/>
                <a:latin typeface="Menlo"/>
              </a:rPr>
              <a:t>(</a:t>
            </a:r>
            <a:r>
              <a:rPr lang="es-MX" b="0" i="0" dirty="0" err="1">
                <a:solidFill>
                  <a:srgbClr val="000000"/>
                </a:solidFill>
                <a:effectLst/>
                <a:latin typeface="Menlo"/>
              </a:rPr>
              <a:t>loveDensity</a:t>
            </a:r>
            <a:r>
              <a:rPr lang="es-MX" b="0" i="0" dirty="0">
                <a:solidFill>
                  <a:srgbClr val="000000"/>
                </a:solidFill>
                <a:effectLst/>
                <a:latin typeface="Menlo"/>
              </a:rPr>
              <a:t>/</a:t>
            </a:r>
            <a:r>
              <a:rPr lang="es-MX" b="0" i="0" dirty="0" err="1">
                <a:solidFill>
                  <a:srgbClr val="000000"/>
                </a:solidFill>
                <a:effectLst/>
                <a:latin typeface="Menlo"/>
              </a:rPr>
              <a:t>max</a:t>
            </a:r>
            <a:r>
              <a:rPr lang="es-MX" b="0" i="0" dirty="0">
                <a:solidFill>
                  <a:srgbClr val="000000"/>
                </a:solidFill>
                <a:effectLst/>
                <a:latin typeface="Menlo"/>
              </a:rPr>
              <a:t>(</a:t>
            </a:r>
            <a:r>
              <a:rPr lang="es-MX" b="0" i="0" dirty="0" err="1">
                <a:solidFill>
                  <a:srgbClr val="000000"/>
                </a:solidFill>
                <a:effectLst/>
                <a:latin typeface="Menlo"/>
              </a:rPr>
              <a:t>loveDensity</a:t>
            </a:r>
            <a:r>
              <a:rPr lang="es-MX" b="0" i="0" dirty="0">
                <a:solidFill>
                  <a:srgbClr val="000000"/>
                </a:solidFill>
                <a:effectLst/>
                <a:latin typeface="Menlo"/>
              </a:rPr>
              <a:t>))</a:t>
            </a:r>
          </a:p>
          <a:p>
            <a:r>
              <a:rPr lang="es-MX" b="0" i="0" dirty="0" err="1">
                <a:solidFill>
                  <a:srgbClr val="000000"/>
                </a:solidFill>
                <a:effectLst/>
                <a:latin typeface="Menlo"/>
              </a:rPr>
              <a:t>hold</a:t>
            </a:r>
            <a:r>
              <a:rPr lang="es-MX" b="0" i="0" dirty="0">
                <a:solidFill>
                  <a:srgbClr val="000000"/>
                </a:solidFill>
                <a:effectLst/>
                <a:latin typeface="Menlo"/>
              </a:rPr>
              <a:t> </a:t>
            </a:r>
            <a:r>
              <a:rPr lang="es-MX" b="0" i="0" u="none" strike="noStrike" dirty="0" err="1">
                <a:solidFill>
                  <a:srgbClr val="A020F0"/>
                </a:solidFill>
                <a:effectLst/>
                <a:latin typeface="Menlo"/>
              </a:rPr>
              <a:t>on</a:t>
            </a:r>
            <a:r>
              <a:rPr lang="es-MX" b="0" i="0" dirty="0">
                <a:solidFill>
                  <a:srgbClr val="000000"/>
                </a:solidFill>
                <a:effectLst/>
                <a:latin typeface="Menlo"/>
              </a:rPr>
              <a:t>; </a:t>
            </a:r>
          </a:p>
          <a:p>
            <a:r>
              <a:rPr lang="es-MX" b="0" i="0" dirty="0" err="1">
                <a:solidFill>
                  <a:srgbClr val="000000"/>
                </a:solidFill>
                <a:effectLst/>
                <a:latin typeface="Menlo"/>
              </a:rPr>
              <a:t>plot</a:t>
            </a:r>
            <a:r>
              <a:rPr lang="es-MX" b="0" i="0" dirty="0">
                <a:solidFill>
                  <a:srgbClr val="000000"/>
                </a:solidFill>
                <a:effectLst/>
                <a:latin typeface="Menlo"/>
              </a:rPr>
              <a:t>(</a:t>
            </a:r>
            <a:r>
              <a:rPr lang="es-MX" b="0" i="0" dirty="0" err="1">
                <a:solidFill>
                  <a:srgbClr val="000000"/>
                </a:solidFill>
                <a:effectLst/>
                <a:latin typeface="Menlo"/>
              </a:rPr>
              <a:t>hateDensity</a:t>
            </a:r>
            <a:r>
              <a:rPr lang="es-MX" b="0" i="0" dirty="0">
                <a:solidFill>
                  <a:srgbClr val="000000"/>
                </a:solidFill>
                <a:effectLst/>
                <a:latin typeface="Menlo"/>
              </a:rPr>
              <a:t>/</a:t>
            </a:r>
            <a:r>
              <a:rPr lang="es-MX" b="0" i="0" dirty="0" err="1">
                <a:solidFill>
                  <a:srgbClr val="000000"/>
                </a:solidFill>
                <a:effectLst/>
                <a:latin typeface="Menlo"/>
              </a:rPr>
              <a:t>max</a:t>
            </a:r>
            <a:r>
              <a:rPr lang="es-MX" b="0" i="0" dirty="0">
                <a:solidFill>
                  <a:srgbClr val="000000"/>
                </a:solidFill>
                <a:effectLst/>
                <a:latin typeface="Menlo"/>
              </a:rPr>
              <a:t>(</a:t>
            </a:r>
            <a:r>
              <a:rPr lang="es-MX" b="0" i="0" dirty="0" err="1">
                <a:solidFill>
                  <a:srgbClr val="000000"/>
                </a:solidFill>
                <a:effectLst/>
                <a:latin typeface="Menlo"/>
              </a:rPr>
              <a:t>hateDensity</a:t>
            </a:r>
            <a:r>
              <a:rPr lang="es-MX" b="0" i="0" dirty="0">
                <a:solidFill>
                  <a:srgbClr val="000000"/>
                </a:solidFill>
                <a:effectLst/>
                <a:latin typeface="Menlo"/>
              </a:rPr>
              <a:t>),</a:t>
            </a:r>
            <a:r>
              <a:rPr lang="es-MX" b="0" i="0" u="none" strike="noStrike" dirty="0">
                <a:solidFill>
                  <a:srgbClr val="A020F0"/>
                </a:solidFill>
                <a:effectLst/>
                <a:latin typeface="Menlo"/>
              </a:rPr>
              <a:t>'r'</a:t>
            </a:r>
            <a:r>
              <a:rPr lang="es-MX" b="0" i="0" dirty="0">
                <a:solidFill>
                  <a:srgbClr val="000000"/>
                </a:solidFill>
                <a:effectLst/>
                <a:latin typeface="Menlo"/>
              </a:rPr>
              <a:t>); </a:t>
            </a:r>
          </a:p>
          <a:p>
            <a:r>
              <a:rPr lang="es-MX" b="0" i="0" dirty="0" err="1">
                <a:solidFill>
                  <a:srgbClr val="000000"/>
                </a:solidFill>
                <a:effectLst/>
                <a:latin typeface="Menlo"/>
              </a:rPr>
              <a:t>hold</a:t>
            </a:r>
            <a:r>
              <a:rPr lang="es-MX" b="0" i="0" dirty="0">
                <a:solidFill>
                  <a:srgbClr val="000000"/>
                </a:solidFill>
                <a:effectLst/>
                <a:latin typeface="Menlo"/>
              </a:rPr>
              <a:t> </a:t>
            </a:r>
            <a:r>
              <a:rPr lang="es-MX" b="0" i="0" u="none" strike="noStrike" dirty="0">
                <a:solidFill>
                  <a:srgbClr val="A020F0"/>
                </a:solidFill>
                <a:effectLst/>
                <a:latin typeface="Menlo"/>
              </a:rPr>
              <a:t>off</a:t>
            </a:r>
            <a:r>
              <a:rPr lang="es-MX" b="0" i="0" dirty="0">
                <a:solidFill>
                  <a:srgbClr val="000000"/>
                </a:solidFill>
                <a:effectLst/>
                <a:latin typeface="Menlo"/>
              </a:rPr>
              <a:t>; </a:t>
            </a:r>
          </a:p>
          <a:p>
            <a:br>
              <a:rPr lang="es-MX" b="0" i="0" dirty="0">
                <a:solidFill>
                  <a:srgbClr val="000000"/>
                </a:solidFill>
                <a:effectLst/>
                <a:latin typeface="Menlo"/>
              </a:rPr>
            </a:br>
            <a:endParaRPr lang="es-MX" b="0" i="0" dirty="0">
              <a:solidFill>
                <a:srgbClr val="000000"/>
              </a:solidFill>
              <a:effectLst/>
              <a:latin typeface="Menlo"/>
            </a:endParaRPr>
          </a:p>
          <a:p>
            <a:r>
              <a:rPr lang="es-MX" b="0" i="0" dirty="0" err="1">
                <a:solidFill>
                  <a:srgbClr val="000000"/>
                </a:solidFill>
                <a:effectLst/>
                <a:latin typeface="Menlo"/>
              </a:rPr>
              <a:t>legend</a:t>
            </a:r>
            <a:r>
              <a:rPr lang="es-MX" b="0" i="0" dirty="0">
                <a:solidFill>
                  <a:srgbClr val="000000"/>
                </a:solidFill>
                <a:effectLst/>
                <a:latin typeface="Menlo"/>
              </a:rPr>
              <a:t>([</a:t>
            </a:r>
            <a:r>
              <a:rPr lang="es-MX" b="0" i="0" u="none" strike="noStrike" dirty="0">
                <a:solidFill>
                  <a:srgbClr val="A020F0"/>
                </a:solidFill>
                <a:effectLst/>
                <a:latin typeface="Menlo"/>
              </a:rPr>
              <a:t>"</a:t>
            </a:r>
            <a:r>
              <a:rPr lang="es-MX" b="0" i="0" u="none" strike="noStrike" dirty="0" err="1">
                <a:solidFill>
                  <a:srgbClr val="A020F0"/>
                </a:solidFill>
                <a:effectLst/>
                <a:latin typeface="Menlo"/>
              </a:rPr>
              <a:t>love</a:t>
            </a:r>
            <a:r>
              <a:rPr lang="es-MX" b="0" i="0" u="none" strike="noStrike" dirty="0">
                <a:solidFill>
                  <a:srgbClr val="A020F0"/>
                </a:solidFill>
                <a:effectLst/>
                <a:latin typeface="Menlo"/>
              </a:rPr>
              <a:t>"</a:t>
            </a:r>
            <a:r>
              <a:rPr lang="es-MX" b="0" i="0" dirty="0">
                <a:solidFill>
                  <a:srgbClr val="000000"/>
                </a:solidFill>
                <a:effectLst/>
                <a:latin typeface="Menlo"/>
              </a:rPr>
              <a:t>,</a:t>
            </a:r>
            <a:r>
              <a:rPr lang="es-MX" b="0" i="0" u="none" strike="noStrike" dirty="0">
                <a:solidFill>
                  <a:srgbClr val="A020F0"/>
                </a:solidFill>
                <a:effectLst/>
                <a:latin typeface="Menlo"/>
              </a:rPr>
              <a:t>"</a:t>
            </a:r>
            <a:r>
              <a:rPr lang="es-MX" b="0" i="0" u="none" strike="noStrike" dirty="0" err="1">
                <a:solidFill>
                  <a:srgbClr val="A020F0"/>
                </a:solidFill>
                <a:effectLst/>
                <a:latin typeface="Menlo"/>
              </a:rPr>
              <a:t>hate</a:t>
            </a:r>
            <a:r>
              <a:rPr lang="es-MX" b="0" i="0" u="none" strike="noStrike" dirty="0">
                <a:solidFill>
                  <a:srgbClr val="A020F0"/>
                </a:solidFill>
                <a:effectLst/>
                <a:latin typeface="Menlo"/>
              </a:rPr>
              <a:t>"</a:t>
            </a:r>
            <a:r>
              <a:rPr lang="es-MX" b="0" i="0" dirty="0">
                <a:solidFill>
                  <a:srgbClr val="000000"/>
                </a:solidFill>
                <a:effectLst/>
                <a:latin typeface="Menlo"/>
              </a:rPr>
              <a:t>],</a:t>
            </a:r>
            <a:r>
              <a:rPr lang="es-MX" b="0" i="0" u="none" strike="noStrike" dirty="0">
                <a:solidFill>
                  <a:srgbClr val="A020F0"/>
                </a:solidFill>
                <a:effectLst/>
                <a:latin typeface="Menlo"/>
              </a:rPr>
              <a:t>"</a:t>
            </a:r>
            <a:r>
              <a:rPr lang="es-MX" b="0" i="0" u="none" strike="noStrike" dirty="0" err="1">
                <a:solidFill>
                  <a:srgbClr val="A020F0"/>
                </a:solidFill>
                <a:effectLst/>
                <a:latin typeface="Menlo"/>
              </a:rPr>
              <a:t>Location</a:t>
            </a:r>
            <a:r>
              <a:rPr lang="es-MX" b="0" i="0" u="none" strike="noStrike" dirty="0">
                <a:solidFill>
                  <a:srgbClr val="A020F0"/>
                </a:solidFill>
                <a:effectLst/>
                <a:latin typeface="Menlo"/>
              </a:rPr>
              <a:t>"</a:t>
            </a:r>
            <a:r>
              <a:rPr lang="es-MX" b="0" i="0" dirty="0">
                <a:solidFill>
                  <a:srgbClr val="000000"/>
                </a:solidFill>
                <a:effectLst/>
                <a:latin typeface="Menlo"/>
              </a:rPr>
              <a:t>,</a:t>
            </a:r>
            <a:r>
              <a:rPr lang="es-MX" b="0" i="0" u="none" strike="noStrike" dirty="0">
                <a:solidFill>
                  <a:srgbClr val="A020F0"/>
                </a:solidFill>
                <a:effectLst/>
                <a:latin typeface="Menlo"/>
              </a:rPr>
              <a:t>"</a:t>
            </a:r>
            <a:r>
              <a:rPr lang="es-MX" b="0" i="0" u="none" strike="noStrike" dirty="0" err="1">
                <a:solidFill>
                  <a:srgbClr val="A020F0"/>
                </a:solidFill>
                <a:effectLst/>
                <a:latin typeface="Menlo"/>
              </a:rPr>
              <a:t>northwest</a:t>
            </a:r>
            <a:r>
              <a:rPr lang="es-MX" b="0" i="0" u="none" strike="noStrike" dirty="0">
                <a:solidFill>
                  <a:srgbClr val="A020F0"/>
                </a:solidFill>
                <a:effectLst/>
                <a:latin typeface="Menlo"/>
              </a:rPr>
              <a:t>"</a:t>
            </a:r>
            <a:r>
              <a:rPr lang="es-MX" b="0" i="0" dirty="0">
                <a:solidFill>
                  <a:srgbClr val="000000"/>
                </a:solidFill>
                <a:effectLst/>
                <a:latin typeface="Menlo"/>
              </a:rPr>
              <a:t>)</a:t>
            </a:r>
          </a:p>
          <a:p>
            <a:r>
              <a:rPr lang="es-MX" b="0" i="0" dirty="0" err="1">
                <a:solidFill>
                  <a:srgbClr val="000000"/>
                </a:solidFill>
                <a:effectLst/>
                <a:latin typeface="Menlo"/>
              </a:rPr>
              <a:t>xlabel</a:t>
            </a:r>
            <a:r>
              <a:rPr lang="es-MX" b="0" i="0" dirty="0">
                <a:solidFill>
                  <a:srgbClr val="000000"/>
                </a:solidFill>
                <a:effectLst/>
                <a:latin typeface="Menlo"/>
              </a:rPr>
              <a:t>(</a:t>
            </a:r>
            <a:r>
              <a:rPr lang="es-MX" b="0" i="0" u="none" strike="noStrike" dirty="0">
                <a:solidFill>
                  <a:srgbClr val="A020F0"/>
                </a:solidFill>
                <a:effectLst/>
                <a:latin typeface="Menlo"/>
              </a:rPr>
              <a:t>"</a:t>
            </a:r>
            <a:r>
              <a:rPr lang="es-MX" b="0" i="0" u="none" strike="noStrike" dirty="0" err="1">
                <a:solidFill>
                  <a:srgbClr val="A020F0"/>
                </a:solidFill>
                <a:effectLst/>
                <a:latin typeface="Menlo"/>
              </a:rPr>
              <a:t>Sonnet</a:t>
            </a:r>
            <a:r>
              <a:rPr lang="es-MX" b="0" i="0" u="none" strike="noStrike" dirty="0">
                <a:solidFill>
                  <a:srgbClr val="A020F0"/>
                </a:solidFill>
                <a:effectLst/>
                <a:latin typeface="Menlo"/>
              </a:rPr>
              <a:t>"</a:t>
            </a:r>
            <a:r>
              <a:rPr lang="es-MX" b="0" i="0" dirty="0">
                <a:solidFill>
                  <a:srgbClr val="000000"/>
                </a:solidFill>
                <a:effectLst/>
                <a:latin typeface="Menlo"/>
              </a:rPr>
              <a:t>); </a:t>
            </a:r>
          </a:p>
          <a:p>
            <a:endParaRPr lang="es-MX" dirty="0"/>
          </a:p>
        </p:txBody>
      </p:sp>
      <p:pic>
        <p:nvPicPr>
          <p:cNvPr id="5" name="Imagen 4">
            <a:extLst>
              <a:ext uri="{FF2B5EF4-FFF2-40B4-BE49-F238E27FC236}">
                <a16:creationId xmlns:a16="http://schemas.microsoft.com/office/drawing/2014/main" id="{2D4650EA-78FB-4506-BEDB-B9DD74AAD9D1}"/>
              </a:ext>
            </a:extLst>
          </p:cNvPr>
          <p:cNvPicPr>
            <a:picLocks noChangeAspect="1"/>
          </p:cNvPicPr>
          <p:nvPr/>
        </p:nvPicPr>
        <p:blipFill rotWithShape="1">
          <a:blip r:embed="rId2"/>
          <a:srcRect l="7617" t="44372" r="76094" b="34993"/>
          <a:stretch/>
        </p:blipFill>
        <p:spPr>
          <a:xfrm>
            <a:off x="6096000" y="45984"/>
            <a:ext cx="2643187" cy="1882557"/>
          </a:xfrm>
          <a:prstGeom prst="rect">
            <a:avLst/>
          </a:prstGeom>
        </p:spPr>
      </p:pic>
      <p:pic>
        <p:nvPicPr>
          <p:cNvPr id="8" name="Imagen 7">
            <a:extLst>
              <a:ext uri="{FF2B5EF4-FFF2-40B4-BE49-F238E27FC236}">
                <a16:creationId xmlns:a16="http://schemas.microsoft.com/office/drawing/2014/main" id="{8E24F918-D0C9-4B02-B831-8B8D94BF98B3}"/>
              </a:ext>
            </a:extLst>
          </p:cNvPr>
          <p:cNvPicPr>
            <a:picLocks noChangeAspect="1"/>
          </p:cNvPicPr>
          <p:nvPr/>
        </p:nvPicPr>
        <p:blipFill rotWithShape="1">
          <a:blip r:embed="rId3"/>
          <a:srcRect l="9347" t="28857" r="56088" b="18245"/>
          <a:stretch/>
        </p:blipFill>
        <p:spPr>
          <a:xfrm>
            <a:off x="8949133" y="819095"/>
            <a:ext cx="3040242" cy="2615887"/>
          </a:xfrm>
          <a:prstGeom prst="rect">
            <a:avLst/>
          </a:prstGeom>
        </p:spPr>
      </p:pic>
      <p:pic>
        <p:nvPicPr>
          <p:cNvPr id="10" name="Imagen 9">
            <a:extLst>
              <a:ext uri="{FF2B5EF4-FFF2-40B4-BE49-F238E27FC236}">
                <a16:creationId xmlns:a16="http://schemas.microsoft.com/office/drawing/2014/main" id="{306FDB1D-5A76-4A0A-99C6-BE1590BEEBC8}"/>
              </a:ext>
            </a:extLst>
          </p:cNvPr>
          <p:cNvPicPr>
            <a:picLocks noChangeAspect="1"/>
          </p:cNvPicPr>
          <p:nvPr/>
        </p:nvPicPr>
        <p:blipFill rotWithShape="1">
          <a:blip r:embed="rId4"/>
          <a:srcRect l="8320" t="31658" r="55586" b="15817"/>
          <a:stretch/>
        </p:blipFill>
        <p:spPr>
          <a:xfrm>
            <a:off x="5917717" y="2127038"/>
            <a:ext cx="2863850" cy="2343150"/>
          </a:xfrm>
          <a:prstGeom prst="rect">
            <a:avLst/>
          </a:prstGeom>
        </p:spPr>
      </p:pic>
      <p:pic>
        <p:nvPicPr>
          <p:cNvPr id="12" name="Imagen 11">
            <a:extLst>
              <a:ext uri="{FF2B5EF4-FFF2-40B4-BE49-F238E27FC236}">
                <a16:creationId xmlns:a16="http://schemas.microsoft.com/office/drawing/2014/main" id="{277B9309-9741-46F5-960E-3884F5100E79}"/>
              </a:ext>
            </a:extLst>
          </p:cNvPr>
          <p:cNvPicPr>
            <a:picLocks noChangeAspect="1"/>
          </p:cNvPicPr>
          <p:nvPr/>
        </p:nvPicPr>
        <p:blipFill rotWithShape="1">
          <a:blip r:embed="rId5"/>
          <a:srcRect l="8914" t="31006" r="55326" b="14959"/>
          <a:stretch/>
        </p:blipFill>
        <p:spPr>
          <a:xfrm>
            <a:off x="8949133" y="4052673"/>
            <a:ext cx="3154018" cy="2679431"/>
          </a:xfrm>
          <a:prstGeom prst="rect">
            <a:avLst/>
          </a:prstGeom>
        </p:spPr>
      </p:pic>
    </p:spTree>
    <p:extLst>
      <p:ext uri="{BB962C8B-B14F-4D97-AF65-F5344CB8AC3E}">
        <p14:creationId xmlns:p14="http://schemas.microsoft.com/office/powerpoint/2010/main" val="21612645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5FC7B08-9743-4CB5-A9E2-4A9986731D45}"/>
              </a:ext>
            </a:extLst>
          </p:cNvPr>
          <p:cNvSpPr txBox="1"/>
          <p:nvPr/>
        </p:nvSpPr>
        <p:spPr>
          <a:xfrm>
            <a:off x="357809" y="543338"/>
            <a:ext cx="10840278" cy="5909310"/>
          </a:xfrm>
          <a:prstGeom prst="rect">
            <a:avLst/>
          </a:prstGeom>
          <a:noFill/>
        </p:spPr>
        <p:txBody>
          <a:bodyPr wrap="square" rtlCol="0">
            <a:spAutoFit/>
          </a:bodyPr>
          <a:lstStyle/>
          <a:p>
            <a:r>
              <a:rPr lang="en-US" sz="1800" b="0" i="0" u="none" strike="noStrike" baseline="0" dirty="0">
                <a:solidFill>
                  <a:srgbClr val="000000"/>
                </a:solidFill>
                <a:latin typeface="Consolas Courier"/>
              </a:rPr>
              <a:t>rows2keep = </a:t>
            </a:r>
            <a:r>
              <a:rPr lang="en-US" sz="1800" b="0" i="0" u="none" strike="noStrike" baseline="0" dirty="0" err="1">
                <a:solidFill>
                  <a:srgbClr val="000000"/>
                </a:solidFill>
                <a:latin typeface="Consolas Courier"/>
              </a:rPr>
              <a:t>events.Event_Type</a:t>
            </a:r>
            <a:r>
              <a:rPr lang="en-US" sz="1800" b="0" i="0" u="none" strike="noStrike" baseline="0" dirty="0">
                <a:solidFill>
                  <a:srgbClr val="000000"/>
                </a:solidFill>
                <a:latin typeface="Consolas Courier"/>
              </a:rPr>
              <a:t>==</a:t>
            </a:r>
            <a:r>
              <a:rPr lang="en-US" sz="1800" b="0" i="0" u="none" strike="noStrike" baseline="0" dirty="0">
                <a:solidFill>
                  <a:srgbClr val="A020F0"/>
                </a:solidFill>
                <a:latin typeface="Consolas Courier"/>
              </a:rPr>
              <a:t>"Hail" </a:t>
            </a:r>
            <a:r>
              <a:rPr lang="en-US" sz="1800" b="0" i="0" u="none" strike="noStrike" baseline="0" dirty="0">
                <a:solidFill>
                  <a:srgbClr val="000000"/>
                </a:solidFill>
                <a:latin typeface="Consolas Courier"/>
              </a:rPr>
              <a:t>&amp; ~</a:t>
            </a:r>
            <a:r>
              <a:rPr lang="en-US" sz="1800" b="0" i="0" u="none" strike="noStrike" baseline="0" dirty="0" err="1">
                <a:solidFill>
                  <a:srgbClr val="000000"/>
                </a:solidFill>
                <a:latin typeface="Consolas Courier"/>
              </a:rPr>
              <a:t>ismissing</a:t>
            </a:r>
            <a:r>
              <a:rPr lang="en-US" sz="1800" b="0" i="0" u="none" strike="noStrike" baseline="0" dirty="0">
                <a:solidFill>
                  <a:srgbClr val="000000"/>
                </a:solidFill>
                <a:latin typeface="Consolas Courier"/>
              </a:rPr>
              <a:t>(</a:t>
            </a:r>
            <a:r>
              <a:rPr lang="en-US" sz="1800" b="0" i="0" u="none" strike="noStrike" baseline="0" dirty="0" err="1">
                <a:solidFill>
                  <a:srgbClr val="000000"/>
                </a:solidFill>
                <a:latin typeface="Consolas Courier"/>
              </a:rPr>
              <a:t>events.Cost</a:t>
            </a:r>
            <a:r>
              <a:rPr lang="en-US" sz="1800" b="0" i="0" u="none" strike="noStrike" baseline="0" dirty="0">
                <a:solidFill>
                  <a:srgbClr val="000000"/>
                </a:solidFill>
                <a:latin typeface="Consolas Courier"/>
              </a:rPr>
              <a:t>) &amp; </a:t>
            </a:r>
            <a:r>
              <a:rPr lang="en-US" sz="1800" b="0" i="0" u="none" strike="noStrike" baseline="0" dirty="0" err="1">
                <a:solidFill>
                  <a:srgbClr val="000000"/>
                </a:solidFill>
                <a:latin typeface="Consolas Courier"/>
              </a:rPr>
              <a:t>strlength</a:t>
            </a:r>
            <a:r>
              <a:rPr lang="en-US" sz="1800" b="0" i="0" u="none" strike="noStrike" baseline="0" dirty="0">
                <a:solidFill>
                  <a:srgbClr val="000000"/>
                </a:solidFill>
                <a:latin typeface="Consolas Courier"/>
              </a:rPr>
              <a:t>(</a:t>
            </a:r>
            <a:r>
              <a:rPr lang="en-US" sz="1800" b="0" i="0" u="none" strike="noStrike" baseline="0" dirty="0" err="1">
                <a:solidFill>
                  <a:srgbClr val="000000"/>
                </a:solidFill>
                <a:latin typeface="Consolas Courier"/>
              </a:rPr>
              <a:t>events.Event_Narrative</a:t>
            </a:r>
            <a:r>
              <a:rPr lang="en-US" sz="1800" b="0" i="0" u="none" strike="noStrike" baseline="0" dirty="0">
                <a:solidFill>
                  <a:srgbClr val="000000"/>
                </a:solidFill>
                <a:latin typeface="Consolas Courier"/>
              </a:rPr>
              <a:t>) &gt; 0;</a:t>
            </a:r>
          </a:p>
          <a:p>
            <a:r>
              <a:rPr lang="es-MX" sz="1800" b="0" i="0" u="none" strike="noStrike" baseline="0" dirty="0">
                <a:solidFill>
                  <a:srgbClr val="000000"/>
                </a:solidFill>
                <a:latin typeface="Consolas Courier"/>
              </a:rPr>
              <a:t>cols2keep = [</a:t>
            </a:r>
            <a:r>
              <a:rPr lang="es-MX" sz="1800" b="0" i="0" u="none" strike="noStrike" baseline="0" dirty="0">
                <a:solidFill>
                  <a:srgbClr val="A020F0"/>
                </a:solidFill>
                <a:latin typeface="Consolas Courier"/>
              </a:rPr>
              <a:t>"Event_</a:t>
            </a:r>
            <a:r>
              <a:rPr lang="es-MX" sz="1800" b="0" i="0" u="none" strike="noStrike" baseline="0" dirty="0" err="1">
                <a:solidFill>
                  <a:srgbClr val="A020F0"/>
                </a:solidFill>
                <a:latin typeface="Consolas Courier"/>
              </a:rPr>
              <a:t>Narrative</a:t>
            </a:r>
            <a:r>
              <a:rPr lang="es-MX" sz="1800" b="0" i="0" u="none" strike="noStrike" baseline="0" dirty="0">
                <a:solidFill>
                  <a:srgbClr val="A020F0"/>
                </a:solidFill>
                <a:latin typeface="Consolas Courier"/>
              </a:rPr>
              <a:t>"</a:t>
            </a:r>
            <a:r>
              <a:rPr lang="es-MX" sz="1800" b="0" i="0" u="none" strike="noStrike" baseline="0" dirty="0">
                <a:solidFill>
                  <a:srgbClr val="000000"/>
                </a:solidFill>
                <a:latin typeface="Consolas Courier"/>
              </a:rPr>
              <a:t>,</a:t>
            </a:r>
            <a:r>
              <a:rPr lang="es-MX" sz="1800" b="0" i="0" u="none" strike="noStrike" baseline="0" dirty="0">
                <a:solidFill>
                  <a:srgbClr val="A020F0"/>
                </a:solidFill>
                <a:latin typeface="Consolas Courier"/>
              </a:rPr>
              <a:t>"</a:t>
            </a:r>
            <a:r>
              <a:rPr lang="es-MX" sz="1800" b="0" i="0" u="none" strike="noStrike" baseline="0" dirty="0" err="1">
                <a:solidFill>
                  <a:srgbClr val="A020F0"/>
                </a:solidFill>
                <a:latin typeface="Consolas Courier"/>
              </a:rPr>
              <a:t>Cost</a:t>
            </a:r>
            <a:r>
              <a:rPr lang="es-MX" sz="1800" b="0" i="0" u="none" strike="noStrike" baseline="0" dirty="0">
                <a:solidFill>
                  <a:srgbClr val="A020F0"/>
                </a:solidFill>
                <a:latin typeface="Consolas Courier"/>
              </a:rPr>
              <a:t>"</a:t>
            </a:r>
            <a:r>
              <a:rPr lang="es-MX" sz="1800" b="0" i="0" u="none" strike="noStrike" baseline="0" dirty="0">
                <a:solidFill>
                  <a:srgbClr val="000000"/>
                </a:solidFill>
                <a:latin typeface="Consolas Courier"/>
              </a:rPr>
              <a:t>];  	</a:t>
            </a:r>
            <a:r>
              <a:rPr lang="es-MX" sz="1800" b="0" i="0" u="none" strike="noStrike" baseline="0" dirty="0" err="1">
                <a:solidFill>
                  <a:srgbClr val="000000"/>
                </a:solidFill>
                <a:latin typeface="Consolas Courier"/>
              </a:rPr>
              <a:t>events</a:t>
            </a:r>
            <a:r>
              <a:rPr lang="es-MX" sz="1800" b="0" i="0" u="none" strike="noStrike" baseline="0" dirty="0">
                <a:solidFill>
                  <a:srgbClr val="000000"/>
                </a:solidFill>
                <a:latin typeface="Consolas Courier"/>
              </a:rPr>
              <a:t> = </a:t>
            </a:r>
            <a:r>
              <a:rPr lang="es-MX" sz="1800" b="0" i="0" u="none" strike="noStrike" baseline="0" dirty="0" err="1">
                <a:solidFill>
                  <a:srgbClr val="000000"/>
                </a:solidFill>
                <a:latin typeface="Consolas Courier"/>
              </a:rPr>
              <a:t>events</a:t>
            </a:r>
            <a:r>
              <a:rPr lang="es-MX" sz="1800" b="0" i="0" u="none" strike="noStrike" baseline="0" dirty="0">
                <a:solidFill>
                  <a:srgbClr val="000000"/>
                </a:solidFill>
                <a:latin typeface="Consolas Courier"/>
              </a:rPr>
              <a:t>(rows2keep,cols2keep);</a:t>
            </a:r>
            <a:endParaRPr lang="en-US" sz="1800" b="0" i="0" u="none" strike="noStrike" baseline="0" dirty="0">
              <a:solidFill>
                <a:srgbClr val="000000"/>
              </a:solidFill>
              <a:latin typeface="Consolas Courier"/>
            </a:endParaRPr>
          </a:p>
          <a:p>
            <a:r>
              <a:rPr lang="es-MX" sz="1800" b="0" i="0" u="none" strike="noStrike" baseline="0" dirty="0" err="1">
                <a:solidFill>
                  <a:srgbClr val="000000"/>
                </a:solidFill>
                <a:latin typeface="Consolas Courier"/>
              </a:rPr>
              <a:t>events.Event_Narrative</a:t>
            </a:r>
            <a:r>
              <a:rPr lang="es-MX" sz="1800" b="0" i="0" u="none" strike="noStrike" baseline="0" dirty="0">
                <a:solidFill>
                  <a:srgbClr val="000000"/>
                </a:solidFill>
                <a:latin typeface="Consolas Courier"/>
              </a:rPr>
              <a:t> = </a:t>
            </a:r>
            <a:r>
              <a:rPr lang="es-MX" sz="1800" b="0" i="0" u="none" strike="noStrike" baseline="0" dirty="0" err="1">
                <a:solidFill>
                  <a:srgbClr val="000000"/>
                </a:solidFill>
                <a:latin typeface="Consolas Courier"/>
              </a:rPr>
              <a:t>replace</a:t>
            </a:r>
            <a:r>
              <a:rPr lang="es-MX" sz="1800" b="0" i="0" u="none" strike="noStrike" baseline="0" dirty="0">
                <a:solidFill>
                  <a:srgbClr val="000000"/>
                </a:solidFill>
                <a:latin typeface="Consolas Courier"/>
              </a:rPr>
              <a:t>(</a:t>
            </a:r>
            <a:r>
              <a:rPr lang="es-MX" sz="1800" b="0" i="0" u="none" strike="noStrike" baseline="0" dirty="0" err="1">
                <a:solidFill>
                  <a:srgbClr val="000000"/>
                </a:solidFill>
                <a:latin typeface="Consolas Courier"/>
              </a:rPr>
              <a:t>events.Event_Narrative</a:t>
            </a:r>
            <a:r>
              <a:rPr lang="es-MX" sz="1800" b="0" i="0" u="none" strike="noStrike" baseline="0" dirty="0">
                <a:solidFill>
                  <a:srgbClr val="000000"/>
                </a:solidFill>
                <a:latin typeface="Consolas Courier"/>
              </a:rPr>
              <a:t>,</a:t>
            </a:r>
            <a:r>
              <a:rPr lang="es-MX" sz="1800" b="0" i="0" u="none" strike="noStrike" baseline="0" dirty="0">
                <a:solidFill>
                  <a:srgbClr val="A020F0"/>
                </a:solidFill>
                <a:latin typeface="Consolas Courier"/>
              </a:rPr>
              <a:t>"-"</a:t>
            </a:r>
            <a:r>
              <a:rPr lang="es-MX" sz="1800" b="0" i="0" u="none" strike="noStrike" baseline="0" dirty="0">
                <a:solidFill>
                  <a:srgbClr val="000000"/>
                </a:solidFill>
                <a:latin typeface="Consolas Courier"/>
              </a:rPr>
              <a:t>,</a:t>
            </a:r>
            <a:r>
              <a:rPr lang="es-MX" sz="1800" b="0" i="0" u="none" strike="noStrike" baseline="0" dirty="0">
                <a:solidFill>
                  <a:srgbClr val="A020F0"/>
                </a:solidFill>
                <a:latin typeface="Consolas Courier"/>
              </a:rPr>
              <a:t>" "</a:t>
            </a:r>
            <a:r>
              <a:rPr lang="es-MX" sz="1800" b="0" i="0" u="none" strike="noStrike" baseline="0" dirty="0">
                <a:solidFill>
                  <a:srgbClr val="000000"/>
                </a:solidFill>
                <a:latin typeface="Consolas Courier"/>
              </a:rPr>
              <a:t>);</a:t>
            </a:r>
          </a:p>
          <a:p>
            <a:r>
              <a:rPr lang="fr-FR" sz="1800" b="0" i="0" u="none" strike="noStrike" baseline="0" dirty="0">
                <a:solidFill>
                  <a:srgbClr val="000000"/>
                </a:solidFill>
                <a:latin typeface="Consolas Courier"/>
              </a:rPr>
              <a:t>documents = </a:t>
            </a:r>
            <a:r>
              <a:rPr lang="fr-FR" sz="1800" b="0" i="0" u="none" strike="noStrike" baseline="0" dirty="0" err="1">
                <a:solidFill>
                  <a:srgbClr val="000000"/>
                </a:solidFill>
                <a:latin typeface="Consolas Courier"/>
              </a:rPr>
              <a:t>tokenizedDocument</a:t>
            </a:r>
            <a:r>
              <a:rPr lang="fr-FR" sz="1800" b="0" i="0" u="none" strike="noStrike" baseline="0" dirty="0">
                <a:solidFill>
                  <a:srgbClr val="000000"/>
                </a:solidFill>
                <a:latin typeface="Consolas Courier"/>
              </a:rPr>
              <a:t>(</a:t>
            </a:r>
            <a:r>
              <a:rPr lang="fr-FR" sz="1800" b="0" i="0" u="none" strike="noStrike" baseline="0" dirty="0" err="1">
                <a:solidFill>
                  <a:srgbClr val="000000"/>
                </a:solidFill>
                <a:latin typeface="Consolas Courier"/>
              </a:rPr>
              <a:t>events.Event_Narrative</a:t>
            </a:r>
            <a:r>
              <a:rPr lang="fr-FR" sz="1800" b="0" i="0" u="none" strike="noStrike" baseline="0" dirty="0">
                <a:solidFill>
                  <a:srgbClr val="000000"/>
                </a:solidFill>
                <a:latin typeface="Consolas Courier"/>
              </a:rPr>
              <a:t>);</a:t>
            </a:r>
          </a:p>
          <a:p>
            <a:r>
              <a:rPr lang="es-MX" b="0" i="0" dirty="0" err="1">
                <a:solidFill>
                  <a:srgbClr val="000000"/>
                </a:solidFill>
                <a:effectLst/>
                <a:latin typeface="Menlo"/>
              </a:rPr>
              <a:t>documents</a:t>
            </a:r>
            <a:r>
              <a:rPr lang="es-MX" b="0" i="0" dirty="0">
                <a:solidFill>
                  <a:srgbClr val="000000"/>
                </a:solidFill>
                <a:effectLst/>
                <a:latin typeface="Menlo"/>
              </a:rPr>
              <a:t> = </a:t>
            </a:r>
            <a:r>
              <a:rPr lang="es-MX" b="0" i="0" dirty="0" err="1">
                <a:solidFill>
                  <a:srgbClr val="000000"/>
                </a:solidFill>
                <a:effectLst/>
                <a:latin typeface="Menlo"/>
              </a:rPr>
              <a:t>erasePunctuation</a:t>
            </a:r>
            <a:r>
              <a:rPr lang="es-MX" b="0" i="0" dirty="0">
                <a:solidFill>
                  <a:srgbClr val="000000"/>
                </a:solidFill>
                <a:effectLst/>
                <a:latin typeface="Menlo"/>
              </a:rPr>
              <a:t>(</a:t>
            </a:r>
            <a:r>
              <a:rPr lang="es-MX" b="0" i="0" dirty="0" err="1">
                <a:solidFill>
                  <a:srgbClr val="000000"/>
                </a:solidFill>
                <a:effectLst/>
                <a:latin typeface="Menlo"/>
              </a:rPr>
              <a:t>documents</a:t>
            </a:r>
            <a:r>
              <a:rPr lang="es-MX" b="0" i="0" dirty="0">
                <a:solidFill>
                  <a:srgbClr val="000000"/>
                </a:solidFill>
                <a:effectLst/>
                <a:latin typeface="Menlo"/>
              </a:rPr>
              <a:t>);</a:t>
            </a:r>
          </a:p>
          <a:p>
            <a:r>
              <a:rPr lang="es-MX" b="0" i="0" dirty="0" err="1">
                <a:solidFill>
                  <a:srgbClr val="000000"/>
                </a:solidFill>
                <a:effectLst/>
                <a:latin typeface="Menlo"/>
              </a:rPr>
              <a:t>documents</a:t>
            </a:r>
            <a:r>
              <a:rPr lang="es-MX" b="0" i="0" dirty="0">
                <a:solidFill>
                  <a:srgbClr val="000000"/>
                </a:solidFill>
                <a:effectLst/>
                <a:latin typeface="Menlo"/>
              </a:rPr>
              <a:t> = </a:t>
            </a:r>
            <a:r>
              <a:rPr lang="es-MX" b="0" i="0" dirty="0" err="1">
                <a:solidFill>
                  <a:srgbClr val="000000"/>
                </a:solidFill>
                <a:effectLst/>
                <a:latin typeface="Menlo"/>
              </a:rPr>
              <a:t>removeStopWords</a:t>
            </a:r>
            <a:r>
              <a:rPr lang="es-MX" b="0" i="0" dirty="0">
                <a:solidFill>
                  <a:srgbClr val="000000"/>
                </a:solidFill>
                <a:effectLst/>
                <a:latin typeface="Menlo"/>
              </a:rPr>
              <a:t>(</a:t>
            </a:r>
            <a:r>
              <a:rPr lang="es-MX" b="0" i="0" dirty="0" err="1">
                <a:solidFill>
                  <a:srgbClr val="000000"/>
                </a:solidFill>
                <a:effectLst/>
                <a:latin typeface="Menlo"/>
              </a:rPr>
              <a:t>documents</a:t>
            </a:r>
            <a:r>
              <a:rPr lang="es-MX" b="0" i="0" dirty="0">
                <a:solidFill>
                  <a:srgbClr val="000000"/>
                </a:solidFill>
                <a:effectLst/>
                <a:latin typeface="Menlo"/>
              </a:rPr>
              <a:t>);</a:t>
            </a:r>
          </a:p>
          <a:p>
            <a:endParaRPr lang="es-MX" dirty="0"/>
          </a:p>
          <a:p>
            <a:r>
              <a:rPr lang="es-MX" b="0" i="0" dirty="0" err="1">
                <a:solidFill>
                  <a:srgbClr val="000000"/>
                </a:solidFill>
                <a:effectLst/>
                <a:latin typeface="Menlo"/>
              </a:rPr>
              <a:t>documents</a:t>
            </a:r>
            <a:r>
              <a:rPr lang="es-MX" b="0" i="0" dirty="0">
                <a:solidFill>
                  <a:srgbClr val="000000"/>
                </a:solidFill>
                <a:effectLst/>
                <a:latin typeface="Menlo"/>
              </a:rPr>
              <a:t> = </a:t>
            </a:r>
            <a:r>
              <a:rPr lang="es-MX" b="0" i="0" dirty="0" err="1">
                <a:solidFill>
                  <a:srgbClr val="000000"/>
                </a:solidFill>
                <a:effectLst/>
                <a:latin typeface="Menlo"/>
              </a:rPr>
              <a:t>addPartOfSpeechDetails</a:t>
            </a:r>
            <a:r>
              <a:rPr lang="es-MX" b="0" i="0" dirty="0">
                <a:solidFill>
                  <a:srgbClr val="000000"/>
                </a:solidFill>
                <a:effectLst/>
                <a:latin typeface="Menlo"/>
              </a:rPr>
              <a:t>(</a:t>
            </a:r>
            <a:r>
              <a:rPr lang="es-MX" b="0" i="0" dirty="0" err="1">
                <a:solidFill>
                  <a:srgbClr val="000000"/>
                </a:solidFill>
                <a:effectLst/>
                <a:latin typeface="Menlo"/>
              </a:rPr>
              <a:t>documents</a:t>
            </a:r>
            <a:r>
              <a:rPr lang="es-MX" b="0" i="0" dirty="0">
                <a:solidFill>
                  <a:srgbClr val="000000"/>
                </a:solidFill>
                <a:effectLst/>
                <a:latin typeface="Menlo"/>
              </a:rPr>
              <a:t>);</a:t>
            </a:r>
          </a:p>
          <a:p>
            <a:r>
              <a:rPr lang="es-MX" b="0" i="0" dirty="0" err="1">
                <a:solidFill>
                  <a:srgbClr val="000000"/>
                </a:solidFill>
                <a:effectLst/>
                <a:latin typeface="Menlo"/>
              </a:rPr>
              <a:t>documents</a:t>
            </a:r>
            <a:r>
              <a:rPr lang="es-MX" b="0" i="0" dirty="0">
                <a:solidFill>
                  <a:srgbClr val="000000"/>
                </a:solidFill>
                <a:effectLst/>
                <a:latin typeface="Menlo"/>
              </a:rPr>
              <a:t> = </a:t>
            </a:r>
            <a:r>
              <a:rPr lang="es-MX" b="0" i="0" dirty="0" err="1">
                <a:solidFill>
                  <a:srgbClr val="000000"/>
                </a:solidFill>
                <a:effectLst/>
                <a:latin typeface="Menlo"/>
              </a:rPr>
              <a:t>normalizeWords</a:t>
            </a:r>
            <a:r>
              <a:rPr lang="es-MX" b="0" i="0" dirty="0">
                <a:solidFill>
                  <a:srgbClr val="000000"/>
                </a:solidFill>
                <a:effectLst/>
                <a:latin typeface="Menlo"/>
              </a:rPr>
              <a:t>(</a:t>
            </a:r>
            <a:r>
              <a:rPr lang="es-MX" b="0" i="0" dirty="0" err="1">
                <a:solidFill>
                  <a:srgbClr val="000000"/>
                </a:solidFill>
                <a:effectLst/>
                <a:latin typeface="Menlo"/>
              </a:rPr>
              <a:t>documents</a:t>
            </a:r>
            <a:r>
              <a:rPr lang="es-MX" b="0" i="0" dirty="0">
                <a:solidFill>
                  <a:srgbClr val="000000"/>
                </a:solidFill>
                <a:effectLst/>
                <a:latin typeface="Menlo"/>
              </a:rPr>
              <a:t>,</a:t>
            </a:r>
            <a:r>
              <a:rPr lang="es-MX" b="0" i="0" u="none" strike="noStrike" dirty="0">
                <a:solidFill>
                  <a:srgbClr val="A020F0"/>
                </a:solidFill>
                <a:effectLst/>
                <a:latin typeface="Menlo"/>
              </a:rPr>
              <a:t>'Style'</a:t>
            </a:r>
            <a:r>
              <a:rPr lang="es-MX" b="0" i="0" dirty="0">
                <a:solidFill>
                  <a:srgbClr val="000000"/>
                </a:solidFill>
                <a:effectLst/>
                <a:latin typeface="Menlo"/>
              </a:rPr>
              <a:t>,</a:t>
            </a:r>
            <a:r>
              <a:rPr lang="es-MX" b="0" i="0" u="none" strike="noStrike" dirty="0">
                <a:solidFill>
                  <a:srgbClr val="A020F0"/>
                </a:solidFill>
                <a:effectLst/>
                <a:latin typeface="Menlo"/>
              </a:rPr>
              <a:t>'</a:t>
            </a:r>
            <a:r>
              <a:rPr lang="es-MX" b="0" i="0" u="none" strike="noStrike" dirty="0" err="1">
                <a:solidFill>
                  <a:srgbClr val="A020F0"/>
                </a:solidFill>
                <a:effectLst/>
                <a:latin typeface="Menlo"/>
              </a:rPr>
              <a:t>lemma</a:t>
            </a:r>
            <a:r>
              <a:rPr lang="es-MX" b="0" i="0" u="none" strike="noStrike" dirty="0">
                <a:solidFill>
                  <a:srgbClr val="A020F0"/>
                </a:solidFill>
                <a:effectLst/>
                <a:latin typeface="Menlo"/>
              </a:rPr>
              <a:t>’</a:t>
            </a:r>
            <a:r>
              <a:rPr lang="es-MX" b="0" i="0" dirty="0">
                <a:solidFill>
                  <a:srgbClr val="000000"/>
                </a:solidFill>
                <a:effectLst/>
                <a:latin typeface="Menlo"/>
              </a:rPr>
              <a:t>);</a:t>
            </a:r>
          </a:p>
          <a:p>
            <a:pPr algn="l"/>
            <a:r>
              <a:rPr lang="es-MX" i="0" dirty="0">
                <a:solidFill>
                  <a:srgbClr val="00B050"/>
                </a:solidFill>
                <a:effectLst/>
                <a:latin typeface="Arial" panose="020B0604020202020204" pitchFamily="34" charset="0"/>
              </a:rPr>
              <a:t>Un </a:t>
            </a:r>
            <a:r>
              <a:rPr lang="es-MX" i="0" dirty="0" err="1">
                <a:solidFill>
                  <a:srgbClr val="00B050"/>
                </a:solidFill>
                <a:effectLst/>
                <a:latin typeface="Arial" panose="020B0604020202020204" pitchFamily="34" charset="0"/>
              </a:rPr>
              <a:t>bigrama</a:t>
            </a:r>
            <a:r>
              <a:rPr lang="es-MX" i="0" dirty="0">
                <a:solidFill>
                  <a:srgbClr val="00B050"/>
                </a:solidFill>
                <a:effectLst/>
                <a:latin typeface="Arial" panose="020B0604020202020204" pitchFamily="34" charset="0"/>
              </a:rPr>
              <a:t> o </a:t>
            </a:r>
            <a:r>
              <a:rPr lang="es-MX" i="0" dirty="0" err="1">
                <a:solidFill>
                  <a:srgbClr val="00B050"/>
                </a:solidFill>
                <a:effectLst/>
                <a:latin typeface="Arial" panose="020B0604020202020204" pitchFamily="34" charset="0"/>
              </a:rPr>
              <a:t>digrama</a:t>
            </a:r>
            <a:r>
              <a:rPr lang="es-MX" i="0" dirty="0">
                <a:solidFill>
                  <a:srgbClr val="00B050"/>
                </a:solidFill>
                <a:effectLst/>
                <a:latin typeface="Arial" panose="020B0604020202020204" pitchFamily="34" charset="0"/>
              </a:rPr>
              <a:t> es un grupo de dos letras, dos sílabas, o dos palabras. Se utilizan en uno de los más exitosos </a:t>
            </a:r>
            <a:r>
              <a:rPr lang="es-MX" i="0" u="none" strike="noStrike" dirty="0">
                <a:solidFill>
                  <a:srgbClr val="00B050"/>
                </a:solidFill>
                <a:effectLst/>
                <a:latin typeface="Arial" panose="020B0604020202020204" pitchFamily="34" charset="0"/>
              </a:rPr>
              <a:t>modelos de lenguaje</a:t>
            </a:r>
            <a:r>
              <a:rPr lang="es-MX" i="0" dirty="0">
                <a:solidFill>
                  <a:srgbClr val="00B050"/>
                </a:solidFill>
                <a:effectLst/>
                <a:latin typeface="Arial" panose="020B0604020202020204" pitchFamily="34" charset="0"/>
              </a:rPr>
              <a:t> para el </a:t>
            </a:r>
            <a:r>
              <a:rPr lang="es-MX" i="0" u="none" strike="noStrike" dirty="0">
                <a:solidFill>
                  <a:srgbClr val="00B050"/>
                </a:solidFill>
                <a:effectLst/>
                <a:latin typeface="Arial" panose="020B0604020202020204" pitchFamily="34" charset="0"/>
              </a:rPr>
              <a:t>reconocimiento de voz</a:t>
            </a:r>
            <a:r>
              <a:rPr lang="es-MX" i="0" dirty="0">
                <a:solidFill>
                  <a:srgbClr val="00B050"/>
                </a:solidFill>
                <a:effectLst/>
                <a:latin typeface="Arial" panose="020B0604020202020204" pitchFamily="34" charset="0"/>
              </a:rPr>
              <a:t>. Un caso especial del </a:t>
            </a:r>
            <a:r>
              <a:rPr lang="es-MX" i="0" u="none" strike="noStrike" dirty="0">
                <a:solidFill>
                  <a:srgbClr val="00B050"/>
                </a:solidFill>
                <a:effectLst/>
                <a:latin typeface="Arial" panose="020B0604020202020204" pitchFamily="34" charset="0"/>
              </a:rPr>
              <a:t>N-grama</a:t>
            </a:r>
            <a:r>
              <a:rPr lang="es-MX" i="0" dirty="0">
                <a:solidFill>
                  <a:srgbClr val="00B050"/>
                </a:solidFill>
                <a:effectLst/>
                <a:latin typeface="Arial" panose="020B0604020202020204" pitchFamily="34" charset="0"/>
              </a:rPr>
              <a:t>. ayudan a proporcionar la probabilidad condicional de una palabra dada la palabra precedente</a:t>
            </a:r>
          </a:p>
          <a:p>
            <a:pPr algn="l"/>
            <a:r>
              <a:rPr lang="en-US" sz="1800" b="0" i="0" u="none" strike="noStrike" baseline="0" dirty="0">
                <a:solidFill>
                  <a:srgbClr val="000000"/>
                </a:solidFill>
                <a:latin typeface="Consolas Courier"/>
              </a:rPr>
              <a:t>bag2 = </a:t>
            </a:r>
            <a:r>
              <a:rPr lang="en-US" sz="1800" b="0" i="0" u="none" strike="noStrike" baseline="0" dirty="0" err="1">
                <a:solidFill>
                  <a:srgbClr val="000000"/>
                </a:solidFill>
                <a:latin typeface="Consolas Courier"/>
              </a:rPr>
              <a:t>bagOfNgrams</a:t>
            </a:r>
            <a:r>
              <a:rPr lang="en-US" sz="1800" b="0" i="0" u="none" strike="noStrike" baseline="0" dirty="0">
                <a:solidFill>
                  <a:srgbClr val="000000"/>
                </a:solidFill>
                <a:latin typeface="Consolas Courier"/>
              </a:rPr>
              <a:t>(documents,</a:t>
            </a:r>
            <a:r>
              <a:rPr lang="en-US" sz="1800" b="0" i="0" u="none" strike="noStrike" baseline="0" dirty="0">
                <a:solidFill>
                  <a:srgbClr val="A020F0"/>
                </a:solidFill>
                <a:latin typeface="Consolas Courier"/>
              </a:rPr>
              <a:t>"NgramLengths"</a:t>
            </a:r>
            <a:r>
              <a:rPr lang="en-US" sz="1800" b="0" i="0" u="none" strike="noStrike" baseline="0" dirty="0">
                <a:solidFill>
                  <a:srgbClr val="000000"/>
                </a:solidFill>
                <a:latin typeface="Consolas Courier"/>
              </a:rPr>
              <a:t>,2) </a:t>
            </a:r>
          </a:p>
          <a:p>
            <a:r>
              <a:rPr lang="es-MX" sz="1800" b="0" i="0" u="none" strike="noStrike" baseline="0" dirty="0">
                <a:solidFill>
                  <a:srgbClr val="000000"/>
                </a:solidFill>
                <a:latin typeface="Consolas Courier"/>
              </a:rPr>
              <a:t>bag2.Ngrams</a:t>
            </a:r>
          </a:p>
          <a:p>
            <a:r>
              <a:rPr lang="en-US" sz="1800" b="0" i="0" u="none" strike="noStrike" baseline="0" dirty="0" err="1">
                <a:solidFill>
                  <a:srgbClr val="000000"/>
                </a:solidFill>
                <a:latin typeface="Consolas Courier"/>
              </a:rPr>
              <a:t>wordsBeforeSize</a:t>
            </a:r>
            <a:r>
              <a:rPr lang="en-US" sz="1800" b="0" i="0" u="none" strike="noStrike" baseline="0" dirty="0">
                <a:solidFill>
                  <a:srgbClr val="000000"/>
                </a:solidFill>
                <a:latin typeface="Consolas Courier"/>
              </a:rPr>
              <a:t> = bag2.Ngrams(bag2.Ngrams(:,2) == </a:t>
            </a:r>
            <a:r>
              <a:rPr lang="en-US" sz="1800" b="0" i="0" u="none" strike="noStrike" baseline="0" dirty="0">
                <a:solidFill>
                  <a:srgbClr val="A020F0"/>
                </a:solidFill>
                <a:latin typeface="Consolas Courier"/>
              </a:rPr>
              <a:t>"size"</a:t>
            </a:r>
            <a:r>
              <a:rPr lang="en-US" sz="1800" b="0" i="0" u="none" strike="noStrike" baseline="0" dirty="0">
                <a:solidFill>
                  <a:srgbClr val="000000"/>
                </a:solidFill>
                <a:latin typeface="Consolas Courier"/>
              </a:rPr>
              <a:t>,:) </a:t>
            </a:r>
          </a:p>
          <a:p>
            <a:r>
              <a:rPr lang="es-MX" sz="1800" b="0" i="0" u="none" strike="noStrike" baseline="0" dirty="0" err="1">
                <a:solidFill>
                  <a:srgbClr val="000000"/>
                </a:solidFill>
                <a:latin typeface="Consolas Courier"/>
              </a:rPr>
              <a:t>wordsAfterSize</a:t>
            </a:r>
            <a:r>
              <a:rPr lang="es-MX" sz="1800" b="0" i="0" u="none" strike="noStrike" baseline="0" dirty="0">
                <a:solidFill>
                  <a:srgbClr val="000000"/>
                </a:solidFill>
                <a:latin typeface="Consolas Courier"/>
              </a:rPr>
              <a:t> = bag2.Ngrams(bag2.Ngrams(:,1) == </a:t>
            </a:r>
            <a:r>
              <a:rPr lang="es-MX" sz="1800" b="0" i="0" u="none" strike="noStrike" baseline="0" dirty="0">
                <a:solidFill>
                  <a:srgbClr val="A020F0"/>
                </a:solidFill>
                <a:latin typeface="Consolas Courier"/>
              </a:rPr>
              <a:t>"</a:t>
            </a:r>
            <a:r>
              <a:rPr lang="es-MX" sz="1800" b="0" i="0" u="none" strike="noStrike" baseline="0" dirty="0" err="1">
                <a:solidFill>
                  <a:srgbClr val="A020F0"/>
                </a:solidFill>
                <a:latin typeface="Consolas Courier"/>
              </a:rPr>
              <a:t>size</a:t>
            </a:r>
            <a:r>
              <a:rPr lang="es-MX" sz="1800" b="0" i="0" u="none" strike="noStrike" baseline="0" dirty="0">
                <a:solidFill>
                  <a:srgbClr val="A020F0"/>
                </a:solidFill>
                <a:latin typeface="Consolas Courier"/>
              </a:rPr>
              <a:t>"</a:t>
            </a:r>
            <a:r>
              <a:rPr lang="es-MX" sz="1800" b="0" i="0" u="none" strike="noStrike" baseline="0" dirty="0">
                <a:solidFill>
                  <a:srgbClr val="000000"/>
                </a:solidFill>
                <a:latin typeface="Consolas Courier"/>
              </a:rPr>
              <a:t>,:)</a:t>
            </a:r>
          </a:p>
          <a:p>
            <a:endParaRPr lang="es-MX" dirty="0"/>
          </a:p>
          <a:p>
            <a:endParaRPr lang="es-MX" dirty="0"/>
          </a:p>
          <a:p>
            <a:endParaRPr lang="es-MX" dirty="0"/>
          </a:p>
          <a:p>
            <a:endParaRPr lang="es-MX" dirty="0"/>
          </a:p>
          <a:p>
            <a:endParaRPr lang="es-MX" dirty="0"/>
          </a:p>
        </p:txBody>
      </p:sp>
      <p:pic>
        <p:nvPicPr>
          <p:cNvPr id="4" name="Imagen 3">
            <a:extLst>
              <a:ext uri="{FF2B5EF4-FFF2-40B4-BE49-F238E27FC236}">
                <a16:creationId xmlns:a16="http://schemas.microsoft.com/office/drawing/2014/main" id="{76597255-4E2B-48D3-8A98-62E27CC2B90C}"/>
              </a:ext>
            </a:extLst>
          </p:cNvPr>
          <p:cNvPicPr>
            <a:picLocks noChangeAspect="1"/>
          </p:cNvPicPr>
          <p:nvPr/>
        </p:nvPicPr>
        <p:blipFill rotWithShape="1">
          <a:blip r:embed="rId2"/>
          <a:srcRect l="8152" t="33534" r="53243" b="16627"/>
          <a:stretch/>
        </p:blipFill>
        <p:spPr>
          <a:xfrm>
            <a:off x="8812695" y="873346"/>
            <a:ext cx="2849217" cy="2068037"/>
          </a:xfrm>
          <a:prstGeom prst="rect">
            <a:avLst/>
          </a:prstGeom>
        </p:spPr>
      </p:pic>
    </p:spTree>
    <p:extLst>
      <p:ext uri="{BB962C8B-B14F-4D97-AF65-F5344CB8AC3E}">
        <p14:creationId xmlns:p14="http://schemas.microsoft.com/office/powerpoint/2010/main" val="24181024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173FF18-A953-47C3-B5D6-73EAB214A764}"/>
              </a:ext>
            </a:extLst>
          </p:cNvPr>
          <p:cNvSpPr txBox="1"/>
          <p:nvPr/>
        </p:nvSpPr>
        <p:spPr>
          <a:xfrm>
            <a:off x="212035" y="609600"/>
            <a:ext cx="11330607" cy="5878532"/>
          </a:xfrm>
          <a:prstGeom prst="rect">
            <a:avLst/>
          </a:prstGeom>
          <a:noFill/>
        </p:spPr>
        <p:txBody>
          <a:bodyPr wrap="square" rtlCol="0">
            <a:spAutoFit/>
          </a:bodyPr>
          <a:lstStyle/>
          <a:p>
            <a:r>
              <a:rPr lang="en-US" sz="1800" b="0" i="0" u="none" strike="noStrike" baseline="0" dirty="0">
                <a:solidFill>
                  <a:srgbClr val="000000"/>
                </a:solidFill>
                <a:latin typeface="Consolas Courier"/>
              </a:rPr>
              <a:t>bag3 = </a:t>
            </a:r>
            <a:r>
              <a:rPr lang="en-US" sz="1800" b="0" i="0" u="none" strike="noStrike" baseline="0" dirty="0" err="1">
                <a:solidFill>
                  <a:srgbClr val="000000"/>
                </a:solidFill>
                <a:latin typeface="Consolas Courier"/>
              </a:rPr>
              <a:t>bagOfNgrams</a:t>
            </a:r>
            <a:r>
              <a:rPr lang="en-US" sz="1800" b="0" i="0" u="none" strike="noStrike" baseline="0" dirty="0">
                <a:solidFill>
                  <a:srgbClr val="000000"/>
                </a:solidFill>
                <a:latin typeface="Consolas Courier"/>
              </a:rPr>
              <a:t>(documents,</a:t>
            </a:r>
            <a:r>
              <a:rPr lang="en-US" sz="1800" b="0" i="0" u="none" strike="noStrike" baseline="0" dirty="0">
                <a:solidFill>
                  <a:srgbClr val="A020F0"/>
                </a:solidFill>
                <a:latin typeface="Consolas Courier"/>
              </a:rPr>
              <a:t>"NgramLengths"</a:t>
            </a:r>
            <a:r>
              <a:rPr lang="en-US" sz="1800" b="0" i="0" u="none" strike="noStrike" baseline="0" dirty="0">
                <a:solidFill>
                  <a:srgbClr val="000000"/>
                </a:solidFill>
                <a:latin typeface="Consolas Courier"/>
              </a:rPr>
              <a:t>,3) </a:t>
            </a:r>
          </a:p>
          <a:p>
            <a:r>
              <a:rPr lang="es-MX" sz="1800" b="0" i="0" u="none" strike="noStrike" baseline="0" dirty="0" err="1">
                <a:solidFill>
                  <a:srgbClr val="000000"/>
                </a:solidFill>
                <a:latin typeface="Consolas Courier"/>
              </a:rPr>
              <a:t>wordsBeforeBallSize</a:t>
            </a:r>
            <a:r>
              <a:rPr lang="es-MX" sz="1800" b="0" i="0" u="none" strike="noStrike" baseline="0" dirty="0">
                <a:solidFill>
                  <a:srgbClr val="000000"/>
                </a:solidFill>
                <a:latin typeface="Consolas Courier"/>
              </a:rPr>
              <a:t> = bag3.Ngrams(bag3.Ngrams(:,2) == </a:t>
            </a:r>
            <a:r>
              <a:rPr lang="es-MX" sz="1800" b="0" i="0" u="none" strike="noStrike" baseline="0" dirty="0">
                <a:solidFill>
                  <a:srgbClr val="A020F0"/>
                </a:solidFill>
                <a:latin typeface="Consolas Courier"/>
              </a:rPr>
              <a:t>"</a:t>
            </a:r>
            <a:r>
              <a:rPr lang="es-MX" sz="1800" b="0" i="0" u="none" strike="noStrike" baseline="0" dirty="0" err="1">
                <a:solidFill>
                  <a:srgbClr val="A020F0"/>
                </a:solidFill>
                <a:latin typeface="Consolas Courier"/>
              </a:rPr>
              <a:t>ball</a:t>
            </a:r>
            <a:r>
              <a:rPr lang="es-MX" sz="1800" b="0" i="0" u="none" strike="noStrike" baseline="0" dirty="0">
                <a:solidFill>
                  <a:srgbClr val="A020F0"/>
                </a:solidFill>
                <a:latin typeface="Consolas Courier"/>
              </a:rPr>
              <a:t>" </a:t>
            </a:r>
            <a:r>
              <a:rPr lang="es-MX" sz="1800" b="0" i="0" u="none" strike="noStrike" baseline="0" dirty="0">
                <a:solidFill>
                  <a:srgbClr val="000000"/>
                </a:solidFill>
                <a:latin typeface="Consolas Courier"/>
              </a:rPr>
              <a:t>&amp; bag3.Ngrams(:,3) == </a:t>
            </a:r>
            <a:r>
              <a:rPr lang="es-MX" sz="1800" b="0" i="0" u="none" strike="noStrike" baseline="0" dirty="0">
                <a:solidFill>
                  <a:srgbClr val="A020F0"/>
                </a:solidFill>
                <a:latin typeface="Consolas Courier"/>
              </a:rPr>
              <a:t>"</a:t>
            </a:r>
            <a:r>
              <a:rPr lang="es-MX" sz="1800" b="0" i="0" u="none" strike="noStrike" baseline="0" dirty="0" err="1">
                <a:solidFill>
                  <a:srgbClr val="A020F0"/>
                </a:solidFill>
                <a:latin typeface="Consolas Courier"/>
              </a:rPr>
              <a:t>size</a:t>
            </a:r>
            <a:r>
              <a:rPr lang="es-MX" sz="1800" b="0" i="0" u="none" strike="noStrike" baseline="0" dirty="0">
                <a:solidFill>
                  <a:srgbClr val="A020F0"/>
                </a:solidFill>
                <a:latin typeface="Consolas Courier"/>
              </a:rPr>
              <a:t>"</a:t>
            </a:r>
            <a:r>
              <a:rPr lang="es-MX" sz="1800" b="0" i="0" u="none" strike="noStrike" baseline="0" dirty="0">
                <a:solidFill>
                  <a:srgbClr val="000000"/>
                </a:solidFill>
                <a:latin typeface="Consolas Courier"/>
              </a:rPr>
              <a:t>,:)</a:t>
            </a:r>
          </a:p>
          <a:p>
            <a:r>
              <a:rPr lang="es-MX" sz="1800" b="0" i="0" u="none" strike="noStrike" baseline="0" dirty="0" err="1">
                <a:solidFill>
                  <a:srgbClr val="000000"/>
                </a:solidFill>
                <a:latin typeface="Consolas Courier"/>
              </a:rPr>
              <a:t>wordsBeforeDollarSize</a:t>
            </a:r>
            <a:r>
              <a:rPr lang="es-MX" sz="1800" b="0" i="0" u="none" strike="noStrike" baseline="0" dirty="0">
                <a:solidFill>
                  <a:srgbClr val="000000"/>
                </a:solidFill>
                <a:latin typeface="Consolas Courier"/>
              </a:rPr>
              <a:t> = bag3.Ngrams(bag3.Ngrams(:,2) == </a:t>
            </a:r>
            <a:r>
              <a:rPr lang="es-MX" sz="1800" b="0" i="0" u="none" strike="noStrike" baseline="0" dirty="0">
                <a:solidFill>
                  <a:srgbClr val="A020F0"/>
                </a:solidFill>
                <a:latin typeface="Consolas Courier"/>
              </a:rPr>
              <a:t>"</a:t>
            </a:r>
            <a:r>
              <a:rPr lang="es-MX" sz="1800" b="0" i="0" u="none" strike="noStrike" baseline="0" dirty="0" err="1">
                <a:solidFill>
                  <a:srgbClr val="A020F0"/>
                </a:solidFill>
                <a:latin typeface="Consolas Courier"/>
              </a:rPr>
              <a:t>dollar</a:t>
            </a:r>
            <a:r>
              <a:rPr lang="es-MX" sz="1800" b="0" i="0" u="none" strike="noStrike" baseline="0" dirty="0">
                <a:solidFill>
                  <a:srgbClr val="A020F0"/>
                </a:solidFill>
                <a:latin typeface="Consolas Courier"/>
              </a:rPr>
              <a:t>" </a:t>
            </a:r>
            <a:r>
              <a:rPr lang="es-MX" sz="1800" b="0" i="0" u="none" strike="noStrike" baseline="0" dirty="0">
                <a:solidFill>
                  <a:srgbClr val="000000"/>
                </a:solidFill>
                <a:latin typeface="Consolas Courier"/>
              </a:rPr>
              <a:t>&amp; bag3.Ngrams(:,3) == </a:t>
            </a:r>
            <a:r>
              <a:rPr lang="es-MX" sz="1800" b="0" i="0" u="none" strike="noStrike" baseline="0" dirty="0">
                <a:solidFill>
                  <a:srgbClr val="A020F0"/>
                </a:solidFill>
                <a:latin typeface="Consolas Courier"/>
              </a:rPr>
              <a:t>"</a:t>
            </a:r>
            <a:r>
              <a:rPr lang="es-MX" sz="1800" b="0" i="0" u="none" strike="noStrike" baseline="0" dirty="0" err="1">
                <a:solidFill>
                  <a:srgbClr val="A020F0"/>
                </a:solidFill>
                <a:latin typeface="Consolas Courier"/>
              </a:rPr>
              <a:t>size</a:t>
            </a:r>
            <a:r>
              <a:rPr lang="es-MX" sz="1800" b="0" i="0" u="none" strike="noStrike" baseline="0" dirty="0">
                <a:solidFill>
                  <a:srgbClr val="A020F0"/>
                </a:solidFill>
                <a:latin typeface="Consolas Courier"/>
              </a:rPr>
              <a:t>"</a:t>
            </a:r>
            <a:r>
              <a:rPr lang="es-MX" sz="1800" b="0" i="0" u="none" strike="noStrike" baseline="0" dirty="0">
                <a:solidFill>
                  <a:srgbClr val="000000"/>
                </a:solidFill>
                <a:latin typeface="Consolas Courier"/>
              </a:rPr>
              <a:t>,:) </a:t>
            </a:r>
          </a:p>
          <a:p>
            <a:r>
              <a:rPr lang="es-MX" sz="1800" b="0" i="0" u="none" strike="noStrike" baseline="0" dirty="0" err="1">
                <a:solidFill>
                  <a:srgbClr val="000000"/>
                </a:solidFill>
                <a:latin typeface="Consolas Courier"/>
              </a:rPr>
              <a:t>wordsBeforePongSize</a:t>
            </a:r>
            <a:r>
              <a:rPr lang="es-MX" sz="1800" b="0" i="0" u="none" strike="noStrike" baseline="0" dirty="0">
                <a:solidFill>
                  <a:srgbClr val="000000"/>
                </a:solidFill>
                <a:latin typeface="Consolas Courier"/>
              </a:rPr>
              <a:t> = bag3.Ngrams(bag3.Ngrams(:,2) == </a:t>
            </a:r>
            <a:r>
              <a:rPr lang="es-MX" sz="1800" b="0" i="0" u="none" strike="noStrike" baseline="0" dirty="0">
                <a:solidFill>
                  <a:srgbClr val="A020F0"/>
                </a:solidFill>
                <a:latin typeface="Consolas Courier"/>
              </a:rPr>
              <a:t>"</a:t>
            </a:r>
            <a:r>
              <a:rPr lang="es-MX" sz="1800" b="0" i="0" u="none" strike="noStrike" baseline="0" dirty="0" err="1">
                <a:solidFill>
                  <a:srgbClr val="A020F0"/>
                </a:solidFill>
                <a:latin typeface="Consolas Courier"/>
              </a:rPr>
              <a:t>pong</a:t>
            </a:r>
            <a:r>
              <a:rPr lang="es-MX" sz="1800" b="0" i="0" u="none" strike="noStrike" baseline="0" dirty="0">
                <a:solidFill>
                  <a:srgbClr val="A020F0"/>
                </a:solidFill>
                <a:latin typeface="Consolas Courier"/>
              </a:rPr>
              <a:t>" </a:t>
            </a:r>
            <a:r>
              <a:rPr lang="es-MX" sz="1800" b="0" i="0" u="none" strike="noStrike" baseline="0" dirty="0">
                <a:solidFill>
                  <a:srgbClr val="000000"/>
                </a:solidFill>
                <a:latin typeface="Consolas Courier"/>
              </a:rPr>
              <a:t>&amp; bag3.Ngrams(:,3) == </a:t>
            </a:r>
            <a:r>
              <a:rPr lang="es-MX" sz="1800" b="0" i="0" u="none" strike="noStrike" baseline="0" dirty="0">
                <a:solidFill>
                  <a:srgbClr val="A020F0"/>
                </a:solidFill>
                <a:latin typeface="Consolas Courier"/>
              </a:rPr>
              <a:t>"</a:t>
            </a:r>
            <a:r>
              <a:rPr lang="es-MX" sz="1800" b="0" i="0" u="none" strike="noStrike" baseline="0" dirty="0" err="1">
                <a:solidFill>
                  <a:srgbClr val="A020F0"/>
                </a:solidFill>
                <a:latin typeface="Consolas Courier"/>
              </a:rPr>
              <a:t>size</a:t>
            </a:r>
            <a:r>
              <a:rPr lang="es-MX" sz="1800" b="0" i="0" u="none" strike="noStrike" baseline="0" dirty="0">
                <a:solidFill>
                  <a:srgbClr val="A020F0"/>
                </a:solidFill>
                <a:latin typeface="Consolas Courier"/>
              </a:rPr>
              <a:t>"</a:t>
            </a:r>
            <a:r>
              <a:rPr lang="es-MX" sz="1800" b="0" i="0" u="none" strike="noStrike" baseline="0" dirty="0">
                <a:solidFill>
                  <a:srgbClr val="000000"/>
                </a:solidFill>
                <a:latin typeface="Consolas Courier"/>
              </a:rPr>
              <a:t>,:)</a:t>
            </a:r>
          </a:p>
          <a:p>
            <a:endParaRPr lang="es-MX" dirty="0"/>
          </a:p>
          <a:p>
            <a:r>
              <a:rPr lang="es-MX" sz="1800" b="0" i="0" u="none" strike="noStrike" baseline="0" dirty="0" err="1">
                <a:solidFill>
                  <a:srgbClr val="000000"/>
                </a:solidFill>
                <a:latin typeface="Consolas Courier"/>
              </a:rPr>
              <a:t>searchWords</a:t>
            </a:r>
            <a:r>
              <a:rPr lang="es-MX" sz="1800" b="0" i="0" u="none" strike="noStrike" baseline="0" dirty="0">
                <a:solidFill>
                  <a:srgbClr val="000000"/>
                </a:solidFill>
                <a:latin typeface="Consolas Courier"/>
              </a:rPr>
              <a:t> = [</a:t>
            </a:r>
            <a:r>
              <a:rPr lang="es-MX" sz="1800" b="0" i="0" u="none" strike="noStrike" baseline="0" dirty="0">
                <a:solidFill>
                  <a:srgbClr val="A020F0"/>
                </a:solidFill>
                <a:latin typeface="Consolas Courier"/>
              </a:rPr>
              <a:t>"pea"</a:t>
            </a:r>
            <a:r>
              <a:rPr lang="es-MX" sz="1800" b="0" i="0" u="none" strike="noStrike" baseline="0" dirty="0">
                <a:solidFill>
                  <a:srgbClr val="000000"/>
                </a:solidFill>
                <a:latin typeface="Consolas Courier"/>
              </a:rPr>
              <a:t>,</a:t>
            </a:r>
            <a:r>
              <a:rPr lang="es-MX" sz="1800" b="0" i="0" u="none" strike="noStrike" baseline="0" dirty="0">
                <a:solidFill>
                  <a:srgbClr val="A020F0"/>
                </a:solidFill>
                <a:latin typeface="Consolas Courier"/>
              </a:rPr>
              <a:t>"dime"</a:t>
            </a:r>
            <a:r>
              <a:rPr lang="es-MX" sz="1800" b="0" i="0" u="none" strike="noStrike" baseline="0" dirty="0">
                <a:solidFill>
                  <a:srgbClr val="000000"/>
                </a:solidFill>
                <a:latin typeface="Consolas Courier"/>
              </a:rPr>
              <a:t>,</a:t>
            </a:r>
            <a:r>
              <a:rPr lang="es-MX" sz="1800" b="0" i="0" u="none" strike="noStrike" baseline="0" dirty="0">
                <a:solidFill>
                  <a:srgbClr val="A020F0"/>
                </a:solidFill>
                <a:latin typeface="Consolas Courier"/>
              </a:rPr>
              <a:t>"penny"</a:t>
            </a:r>
            <a:r>
              <a:rPr lang="es-MX" sz="1800" b="0" i="0" u="none" strike="noStrike" baseline="0" dirty="0">
                <a:solidFill>
                  <a:srgbClr val="000000"/>
                </a:solidFill>
                <a:latin typeface="Consolas Courier"/>
              </a:rPr>
              <a:t>,</a:t>
            </a:r>
            <a:r>
              <a:rPr lang="es-MX" sz="1800" b="0" i="0" u="none" strike="noStrike" baseline="0" dirty="0">
                <a:solidFill>
                  <a:srgbClr val="A020F0"/>
                </a:solidFill>
                <a:latin typeface="Consolas Courier"/>
              </a:rPr>
              <a:t>"nickel"</a:t>
            </a:r>
            <a:r>
              <a:rPr lang="es-MX" sz="1800" b="0" i="0" u="none" strike="noStrike" baseline="0" dirty="0">
                <a:solidFill>
                  <a:srgbClr val="000000"/>
                </a:solidFill>
                <a:latin typeface="Consolas Courier"/>
              </a:rPr>
              <a:t>,</a:t>
            </a:r>
            <a:r>
              <a:rPr lang="es-MX" sz="1800" b="0" i="0" u="none" strike="noStrike" baseline="0" dirty="0">
                <a:solidFill>
                  <a:srgbClr val="A020F0"/>
                </a:solidFill>
                <a:latin typeface="Consolas Courier"/>
              </a:rPr>
              <a:t>"quarter"</a:t>
            </a:r>
            <a:r>
              <a:rPr lang="es-MX" sz="1800" b="0" i="0" u="none" strike="noStrike" baseline="0" dirty="0">
                <a:solidFill>
                  <a:srgbClr val="000000"/>
                </a:solidFill>
                <a:latin typeface="Consolas Courier"/>
              </a:rPr>
              <a:t>,</a:t>
            </a:r>
            <a:r>
              <a:rPr lang="es-MX" sz="1800" b="0" i="0" u="none" strike="noStrike" baseline="0" dirty="0">
                <a:solidFill>
                  <a:srgbClr val="A020F0"/>
                </a:solidFill>
                <a:latin typeface="Consolas Courier"/>
              </a:rPr>
              <a:t>"halfdollar"</a:t>
            </a:r>
            <a:r>
              <a:rPr lang="es-MX" sz="1800" b="0" i="0" u="none" strike="noStrike" baseline="0" dirty="0">
                <a:solidFill>
                  <a:srgbClr val="000000"/>
                </a:solidFill>
                <a:latin typeface="Consolas Courier"/>
              </a:rPr>
              <a:t>,</a:t>
            </a:r>
            <a:r>
              <a:rPr lang="es-MX" sz="1800" b="0" i="0" u="none" strike="noStrike" baseline="0" dirty="0">
                <a:solidFill>
                  <a:srgbClr val="A020F0"/>
                </a:solidFill>
                <a:latin typeface="Consolas Courier"/>
              </a:rPr>
              <a:t>"pingpongball"</a:t>
            </a:r>
            <a:r>
              <a:rPr lang="es-MX" sz="1800" b="0" i="0" u="none" strike="noStrike" baseline="0" dirty="0">
                <a:solidFill>
                  <a:srgbClr val="000000"/>
                </a:solidFill>
                <a:latin typeface="Consolas Courier"/>
              </a:rPr>
              <a:t>,</a:t>
            </a:r>
            <a:r>
              <a:rPr lang="es-MX" sz="1800" b="0" i="0" u="none" strike="noStrike" baseline="0" dirty="0">
                <a:solidFill>
                  <a:srgbClr val="A020F0"/>
                </a:solidFill>
                <a:latin typeface="Consolas Courier"/>
              </a:rPr>
              <a:t>"golfball"</a:t>
            </a:r>
            <a:r>
              <a:rPr lang="es-MX" sz="1800" b="0" i="0" u="none" strike="noStrike" baseline="0" dirty="0">
                <a:solidFill>
                  <a:srgbClr val="000000"/>
                </a:solidFill>
                <a:latin typeface="Consolas Courier"/>
              </a:rPr>
              <a:t>,</a:t>
            </a:r>
            <a:r>
              <a:rPr lang="es-MX" sz="1800" b="0" i="0" u="none" strike="noStrike" baseline="0" dirty="0">
                <a:solidFill>
                  <a:srgbClr val="A020F0"/>
                </a:solidFill>
                <a:latin typeface="Consolas Courier"/>
              </a:rPr>
              <a:t>"billiard"</a:t>
            </a:r>
            <a:r>
              <a:rPr lang="es-MX" sz="1800" b="0" i="0" u="none" strike="noStrike" baseline="0" dirty="0">
                <a:solidFill>
                  <a:srgbClr val="000000"/>
                </a:solidFill>
                <a:latin typeface="Consolas Courier"/>
              </a:rPr>
              <a:t>,</a:t>
            </a:r>
            <a:r>
              <a:rPr lang="es-MX" sz="1800" b="0" i="0" u="none" strike="noStrike" baseline="0" dirty="0">
                <a:solidFill>
                  <a:srgbClr val="A020F0"/>
                </a:solidFill>
                <a:latin typeface="Consolas Courier"/>
              </a:rPr>
              <a:t>"tennisball"</a:t>
            </a:r>
            <a:r>
              <a:rPr lang="es-MX" sz="1800" b="0" i="0" u="none" strike="noStrike" baseline="0" dirty="0">
                <a:solidFill>
                  <a:srgbClr val="000000"/>
                </a:solidFill>
                <a:latin typeface="Consolas Courier"/>
              </a:rPr>
              <a:t>,</a:t>
            </a:r>
            <a:r>
              <a:rPr lang="es-MX" sz="1800" b="0" i="0" u="none" strike="noStrike" baseline="0" dirty="0">
                <a:solidFill>
                  <a:srgbClr val="A020F0"/>
                </a:solidFill>
                <a:latin typeface="Consolas Courier"/>
              </a:rPr>
              <a:t>"baseball" </a:t>
            </a:r>
            <a:r>
              <a:rPr lang="es-MX" sz="1800" b="0" i="0" u="none" strike="noStrike" baseline="0" dirty="0">
                <a:solidFill>
                  <a:srgbClr val="000000"/>
                </a:solidFill>
                <a:latin typeface="Consolas Courier"/>
              </a:rPr>
              <a:t>,</a:t>
            </a:r>
            <a:r>
              <a:rPr lang="es-MX" sz="1800" b="0" i="0" u="none" strike="noStrike" baseline="0" dirty="0">
                <a:solidFill>
                  <a:srgbClr val="A020F0"/>
                </a:solidFill>
                <a:latin typeface="Consolas Courier"/>
              </a:rPr>
              <a:t>"softball"</a:t>
            </a:r>
            <a:r>
              <a:rPr lang="es-MX" sz="1800" b="0" i="0" u="none" strike="noStrike" baseline="0" dirty="0">
                <a:solidFill>
                  <a:srgbClr val="000000"/>
                </a:solidFill>
                <a:latin typeface="Consolas Courier"/>
              </a:rPr>
              <a:t>, </a:t>
            </a:r>
            <a:r>
              <a:rPr lang="es-MX" sz="1800" b="0" i="0" u="none" strike="noStrike" baseline="0" dirty="0">
                <a:solidFill>
                  <a:srgbClr val="A020F0"/>
                </a:solidFill>
                <a:latin typeface="Consolas Courier"/>
              </a:rPr>
              <a:t>"</a:t>
            </a:r>
            <a:r>
              <a:rPr lang="es-MX" sz="1800" b="0" i="0" u="none" strike="noStrike" baseline="0" dirty="0" err="1">
                <a:solidFill>
                  <a:srgbClr val="A020F0"/>
                </a:solidFill>
                <a:latin typeface="Consolas Courier"/>
              </a:rPr>
              <a:t>grapefruit</a:t>
            </a:r>
            <a:r>
              <a:rPr lang="es-MX" sz="1800" b="0" i="0" u="none" strike="noStrike" baseline="0" dirty="0">
                <a:solidFill>
                  <a:srgbClr val="A020F0"/>
                </a:solidFill>
                <a:latin typeface="Consolas Courier"/>
              </a:rPr>
              <a:t>"</a:t>
            </a:r>
            <a:r>
              <a:rPr lang="es-MX" sz="1800" b="0" i="0" u="none" strike="noStrike" baseline="0" dirty="0">
                <a:solidFill>
                  <a:srgbClr val="000000"/>
                </a:solidFill>
                <a:latin typeface="Consolas Courier"/>
              </a:rPr>
              <a:t>];</a:t>
            </a:r>
          </a:p>
          <a:p>
            <a:r>
              <a:rPr lang="es-MX" sz="1800" b="0" i="0" u="none" strike="noStrike" baseline="0" dirty="0">
                <a:solidFill>
                  <a:srgbClr val="000000"/>
                </a:solidFill>
                <a:latin typeface="Consolas Courier"/>
              </a:rPr>
              <a:t>bag = </a:t>
            </a:r>
            <a:r>
              <a:rPr lang="es-MX" sz="1800" b="0" i="0" u="none" strike="noStrike" baseline="0" dirty="0" err="1">
                <a:solidFill>
                  <a:srgbClr val="000000"/>
                </a:solidFill>
                <a:latin typeface="Consolas Courier"/>
              </a:rPr>
              <a:t>bagOfWords</a:t>
            </a:r>
            <a:r>
              <a:rPr lang="es-MX" sz="1800" b="0" i="0" u="none" strike="noStrike" baseline="0" dirty="0">
                <a:solidFill>
                  <a:srgbClr val="000000"/>
                </a:solidFill>
                <a:latin typeface="Consolas Courier"/>
              </a:rPr>
              <a:t>(</a:t>
            </a:r>
            <a:r>
              <a:rPr lang="es-MX" sz="1800" b="0" i="0" u="none" strike="noStrike" baseline="0" dirty="0" err="1">
                <a:solidFill>
                  <a:srgbClr val="000000"/>
                </a:solidFill>
                <a:latin typeface="Consolas Courier"/>
              </a:rPr>
              <a:t>documents</a:t>
            </a:r>
            <a:r>
              <a:rPr lang="es-MX" sz="1800" b="0" i="0" u="none" strike="noStrike" baseline="0" dirty="0">
                <a:solidFill>
                  <a:srgbClr val="000000"/>
                </a:solidFill>
                <a:latin typeface="Consolas Courier"/>
              </a:rPr>
              <a:t>);</a:t>
            </a:r>
          </a:p>
          <a:p>
            <a:r>
              <a:rPr lang="en-US" sz="1600" b="0" i="0" dirty="0">
                <a:solidFill>
                  <a:srgbClr val="00B050"/>
                </a:solidFill>
                <a:effectLst/>
                <a:latin typeface="Helvetica" panose="020B0604020202020204" pitchFamily="34" charset="0"/>
              </a:rPr>
              <a:t>To find the indexes of these words in the </a:t>
            </a:r>
            <a:r>
              <a:rPr lang="en-US" sz="1600" b="0" i="0" dirty="0">
                <a:solidFill>
                  <a:srgbClr val="00B050"/>
                </a:solidFill>
                <a:effectLst/>
                <a:latin typeface="Menlo"/>
              </a:rPr>
              <a:t>Vocabulary</a:t>
            </a:r>
            <a:r>
              <a:rPr lang="en-US" sz="1600" b="0" i="0" dirty="0">
                <a:solidFill>
                  <a:srgbClr val="00B050"/>
                </a:solidFill>
                <a:effectLst/>
                <a:latin typeface="Helvetica" panose="020B0604020202020204" pitchFamily="34" charset="0"/>
              </a:rPr>
              <a:t> variable of the bag-of-words model, you can use the </a:t>
            </a:r>
            <a:r>
              <a:rPr lang="en-US" sz="1600" b="0" i="0" dirty="0">
                <a:solidFill>
                  <a:srgbClr val="00B050"/>
                </a:solidFill>
                <a:effectLst/>
                <a:latin typeface="Menlo"/>
              </a:rPr>
              <a:t>intersect()</a:t>
            </a:r>
            <a:r>
              <a:rPr lang="en-US" sz="1600" b="0" i="0" dirty="0">
                <a:solidFill>
                  <a:srgbClr val="00B050"/>
                </a:solidFill>
                <a:effectLst/>
                <a:latin typeface="Helvetica" panose="020B0604020202020204" pitchFamily="34" charset="0"/>
              </a:rPr>
              <a:t> function.</a:t>
            </a:r>
          </a:p>
          <a:p>
            <a:r>
              <a:rPr lang="en-US" b="0" i="0" dirty="0">
                <a:solidFill>
                  <a:srgbClr val="000000"/>
                </a:solidFill>
                <a:effectLst/>
                <a:latin typeface="Menlo"/>
              </a:rPr>
              <a:t>[~,</a:t>
            </a:r>
            <a:r>
              <a:rPr lang="en-US" b="0" i="0" dirty="0" err="1">
                <a:solidFill>
                  <a:srgbClr val="000000"/>
                </a:solidFill>
                <a:effectLst/>
                <a:latin typeface="Menlo"/>
              </a:rPr>
              <a:t>vocabOrder,searchOrder</a:t>
            </a:r>
            <a:r>
              <a:rPr lang="en-US" b="0" i="0" dirty="0">
                <a:solidFill>
                  <a:srgbClr val="000000"/>
                </a:solidFill>
                <a:effectLst/>
                <a:latin typeface="Menlo"/>
              </a:rPr>
              <a:t>] = intersect(</a:t>
            </a:r>
            <a:r>
              <a:rPr lang="en-US" b="0" i="0" dirty="0" err="1">
                <a:solidFill>
                  <a:srgbClr val="000000"/>
                </a:solidFill>
                <a:effectLst/>
                <a:latin typeface="Menlo"/>
              </a:rPr>
              <a:t>bag.Vocabulary,searchWords</a:t>
            </a:r>
            <a:r>
              <a:rPr lang="en-US" b="0" i="0" dirty="0">
                <a:solidFill>
                  <a:srgbClr val="000000"/>
                </a:solidFill>
                <a:effectLst/>
                <a:latin typeface="Menlo"/>
              </a:rPr>
              <a:t>)</a:t>
            </a:r>
          </a:p>
          <a:p>
            <a:endParaRPr lang="es-MX" dirty="0"/>
          </a:p>
          <a:p>
            <a:r>
              <a:rPr lang="es-MX" b="0" i="0" dirty="0" err="1">
                <a:solidFill>
                  <a:srgbClr val="000000"/>
                </a:solidFill>
                <a:effectLst/>
                <a:latin typeface="Menlo"/>
              </a:rPr>
              <a:t>bag.Vocabulary</a:t>
            </a:r>
            <a:r>
              <a:rPr lang="es-MX" b="0" i="0" dirty="0">
                <a:solidFill>
                  <a:srgbClr val="000000"/>
                </a:solidFill>
                <a:effectLst/>
                <a:latin typeface="Menlo"/>
              </a:rPr>
              <a:t>(</a:t>
            </a:r>
            <a:r>
              <a:rPr lang="es-MX" b="0" i="0" dirty="0" err="1">
                <a:solidFill>
                  <a:srgbClr val="000000"/>
                </a:solidFill>
                <a:effectLst/>
                <a:latin typeface="Menlo"/>
              </a:rPr>
              <a:t>vocabOrder</a:t>
            </a:r>
            <a:r>
              <a:rPr lang="es-MX" b="0" i="0" dirty="0">
                <a:solidFill>
                  <a:srgbClr val="000000"/>
                </a:solidFill>
                <a:effectLst/>
                <a:latin typeface="Menlo"/>
              </a:rPr>
              <a:t>) </a:t>
            </a:r>
          </a:p>
          <a:p>
            <a:r>
              <a:rPr lang="es-MX" b="0" i="0" dirty="0" err="1">
                <a:solidFill>
                  <a:srgbClr val="000000"/>
                </a:solidFill>
                <a:effectLst/>
                <a:latin typeface="Menlo"/>
              </a:rPr>
              <a:t>searchWords</a:t>
            </a:r>
            <a:r>
              <a:rPr lang="es-MX" b="0" i="0" dirty="0">
                <a:solidFill>
                  <a:srgbClr val="000000"/>
                </a:solidFill>
                <a:effectLst/>
                <a:latin typeface="Menlo"/>
              </a:rPr>
              <a:t>(</a:t>
            </a:r>
            <a:r>
              <a:rPr lang="es-MX" b="0" i="0" dirty="0" err="1">
                <a:solidFill>
                  <a:srgbClr val="000000"/>
                </a:solidFill>
                <a:effectLst/>
                <a:latin typeface="Menlo"/>
              </a:rPr>
              <a:t>searchOrder</a:t>
            </a:r>
            <a:r>
              <a:rPr lang="es-MX" b="0" i="0" dirty="0">
                <a:solidFill>
                  <a:srgbClr val="000000"/>
                </a:solidFill>
                <a:effectLst/>
                <a:latin typeface="Menlo"/>
              </a:rPr>
              <a:t>)</a:t>
            </a:r>
          </a:p>
          <a:p>
            <a:r>
              <a:rPr lang="en-US" b="0" i="0" u="none" strike="noStrike" dirty="0">
                <a:solidFill>
                  <a:srgbClr val="3C763D"/>
                </a:solidFill>
                <a:effectLst/>
                <a:latin typeface="Menlo"/>
              </a:rPr>
              <a:t>% </a:t>
            </a:r>
            <a:r>
              <a:rPr lang="en-US" b="0" i="0" u="none" strike="noStrike" dirty="0" err="1">
                <a:solidFill>
                  <a:srgbClr val="3C763D"/>
                </a:solidFill>
                <a:effectLst/>
                <a:latin typeface="Menlo"/>
              </a:rPr>
              <a:t>reOrder</a:t>
            </a:r>
            <a:r>
              <a:rPr lang="en-US" b="0" i="0" u="none" strike="noStrike" dirty="0">
                <a:solidFill>
                  <a:srgbClr val="3C763D"/>
                </a:solidFill>
                <a:effectLst/>
                <a:latin typeface="Menlo"/>
              </a:rPr>
              <a:t> describes the re-arrangement of the elements of </a:t>
            </a:r>
            <a:r>
              <a:rPr lang="en-US" b="0" i="0" u="none" strike="noStrike" dirty="0" err="1">
                <a:solidFill>
                  <a:srgbClr val="3C763D"/>
                </a:solidFill>
                <a:effectLst/>
                <a:latin typeface="Menlo"/>
              </a:rPr>
              <a:t>searchOrder</a:t>
            </a:r>
            <a:endParaRPr lang="en-US" b="0" i="0" dirty="0">
              <a:solidFill>
                <a:srgbClr val="000000"/>
              </a:solidFill>
              <a:effectLst/>
              <a:latin typeface="Menlo"/>
            </a:endParaRPr>
          </a:p>
          <a:p>
            <a:r>
              <a:rPr lang="en-US" b="0" i="0" dirty="0">
                <a:solidFill>
                  <a:srgbClr val="000000"/>
                </a:solidFill>
                <a:effectLst/>
                <a:latin typeface="Menlo"/>
              </a:rPr>
              <a:t>[~,</a:t>
            </a:r>
            <a:r>
              <a:rPr lang="en-US" b="0" i="0" dirty="0" err="1">
                <a:solidFill>
                  <a:srgbClr val="000000"/>
                </a:solidFill>
                <a:effectLst/>
                <a:latin typeface="Menlo"/>
              </a:rPr>
              <a:t>reOrder</a:t>
            </a:r>
            <a:r>
              <a:rPr lang="en-US" b="0" i="0" dirty="0">
                <a:solidFill>
                  <a:srgbClr val="000000"/>
                </a:solidFill>
                <a:effectLst/>
                <a:latin typeface="Menlo"/>
              </a:rPr>
              <a:t>] = sort(</a:t>
            </a:r>
            <a:r>
              <a:rPr lang="en-US" b="0" i="0" dirty="0" err="1">
                <a:solidFill>
                  <a:srgbClr val="000000"/>
                </a:solidFill>
                <a:effectLst/>
                <a:latin typeface="Menlo"/>
              </a:rPr>
              <a:t>searchOrder</a:t>
            </a:r>
            <a:r>
              <a:rPr lang="en-US" b="0" i="0" dirty="0">
                <a:solidFill>
                  <a:srgbClr val="000000"/>
                </a:solidFill>
                <a:effectLst/>
                <a:latin typeface="Menlo"/>
              </a:rPr>
              <a:t>,</a:t>
            </a:r>
            <a:r>
              <a:rPr lang="en-US" b="0" i="0" u="none" strike="noStrike" dirty="0">
                <a:solidFill>
                  <a:srgbClr val="A020F0"/>
                </a:solidFill>
                <a:effectLst/>
                <a:latin typeface="Menlo"/>
              </a:rPr>
              <a:t>"ascend"</a:t>
            </a:r>
            <a:r>
              <a:rPr lang="en-US" b="0" i="0" dirty="0">
                <a:solidFill>
                  <a:srgbClr val="000000"/>
                </a:solidFill>
                <a:effectLst/>
                <a:latin typeface="Menlo"/>
              </a:rPr>
              <a:t>); </a:t>
            </a:r>
          </a:p>
          <a:p>
            <a:r>
              <a:rPr lang="es-MX" sz="1800" b="0" i="0" u="none" strike="noStrike" baseline="0" dirty="0" err="1">
                <a:solidFill>
                  <a:srgbClr val="000000"/>
                </a:solidFill>
                <a:latin typeface="Consolas Courier"/>
              </a:rPr>
              <a:t>vocabOrder</a:t>
            </a:r>
            <a:r>
              <a:rPr lang="es-MX" sz="1800" b="0" i="0" u="none" strike="noStrike" baseline="0" dirty="0">
                <a:solidFill>
                  <a:srgbClr val="000000"/>
                </a:solidFill>
                <a:latin typeface="Consolas Courier"/>
              </a:rPr>
              <a:t> = </a:t>
            </a:r>
            <a:r>
              <a:rPr lang="es-MX" sz="1800" b="0" i="0" u="none" strike="noStrike" baseline="0" dirty="0" err="1">
                <a:solidFill>
                  <a:srgbClr val="000000"/>
                </a:solidFill>
                <a:latin typeface="Consolas Courier"/>
              </a:rPr>
              <a:t>vocabOrder</a:t>
            </a:r>
            <a:r>
              <a:rPr lang="es-MX" sz="1800" b="0" i="0" u="none" strike="noStrike" baseline="0" dirty="0">
                <a:solidFill>
                  <a:srgbClr val="000000"/>
                </a:solidFill>
                <a:latin typeface="Consolas Courier"/>
              </a:rPr>
              <a:t>(</a:t>
            </a:r>
            <a:r>
              <a:rPr lang="es-MX" sz="1800" b="0" i="0" u="none" strike="noStrike" baseline="0" dirty="0" err="1">
                <a:solidFill>
                  <a:srgbClr val="000000"/>
                </a:solidFill>
                <a:latin typeface="Consolas Courier"/>
              </a:rPr>
              <a:t>reOrder</a:t>
            </a:r>
            <a:r>
              <a:rPr lang="es-MX" sz="1800" b="0" i="0" u="none" strike="noStrike" baseline="0" dirty="0">
                <a:solidFill>
                  <a:srgbClr val="000000"/>
                </a:solidFill>
                <a:latin typeface="Consolas Courier"/>
              </a:rPr>
              <a:t>)</a:t>
            </a:r>
          </a:p>
          <a:p>
            <a:r>
              <a:rPr lang="es-MX" sz="1800" b="0" i="0" u="none" strike="noStrike" baseline="0" dirty="0" err="1">
                <a:solidFill>
                  <a:srgbClr val="000000"/>
                </a:solidFill>
                <a:latin typeface="Consolas Courier"/>
              </a:rPr>
              <a:t>bag.Vocabulary</a:t>
            </a:r>
            <a:r>
              <a:rPr lang="es-MX" sz="1800" b="0" i="0" u="none" strike="noStrike" baseline="0" dirty="0">
                <a:solidFill>
                  <a:srgbClr val="000000"/>
                </a:solidFill>
                <a:latin typeface="Consolas Courier"/>
              </a:rPr>
              <a:t>(</a:t>
            </a:r>
            <a:r>
              <a:rPr lang="es-MX" sz="1800" b="0" i="0" u="none" strike="noStrike" baseline="0" dirty="0" err="1">
                <a:solidFill>
                  <a:srgbClr val="000000"/>
                </a:solidFill>
                <a:latin typeface="Consolas Courier"/>
              </a:rPr>
              <a:t>vocabOrder</a:t>
            </a:r>
            <a:r>
              <a:rPr lang="es-MX" sz="1800" b="0" i="0" u="none" strike="noStrike" baseline="0" dirty="0">
                <a:solidFill>
                  <a:srgbClr val="000000"/>
                </a:solidFill>
                <a:latin typeface="Consolas Courier"/>
              </a:rPr>
              <a:t>)</a:t>
            </a:r>
          </a:p>
          <a:p>
            <a:endParaRPr lang="es-MX" dirty="0"/>
          </a:p>
          <a:p>
            <a:endParaRPr lang="es-MX" dirty="0"/>
          </a:p>
          <a:p>
            <a:endParaRPr lang="es-MX" dirty="0"/>
          </a:p>
        </p:txBody>
      </p:sp>
    </p:spTree>
    <p:extLst>
      <p:ext uri="{BB962C8B-B14F-4D97-AF65-F5344CB8AC3E}">
        <p14:creationId xmlns:p14="http://schemas.microsoft.com/office/powerpoint/2010/main" val="392573121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042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F540B05-9DE9-4612-8B1B-12F6DA69A899}"/>
              </a:ext>
            </a:extLst>
          </p:cNvPr>
          <p:cNvPicPr>
            <a:picLocks noChangeAspect="1"/>
          </p:cNvPicPr>
          <p:nvPr/>
        </p:nvPicPr>
        <p:blipFill>
          <a:blip r:embed="rId2"/>
          <a:stretch>
            <a:fillRect/>
          </a:stretch>
        </p:blipFill>
        <p:spPr>
          <a:xfrm>
            <a:off x="969342" y="656124"/>
            <a:ext cx="10253315" cy="5240583"/>
          </a:xfrm>
          <a:prstGeom prst="rect">
            <a:avLst/>
          </a:prstGeom>
        </p:spPr>
      </p:pic>
    </p:spTree>
    <p:extLst>
      <p:ext uri="{BB962C8B-B14F-4D97-AF65-F5344CB8AC3E}">
        <p14:creationId xmlns:p14="http://schemas.microsoft.com/office/powerpoint/2010/main" val="29957774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75353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6797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06100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7990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C1B5C40-2F8F-4814-89C7-785BDF98C462}"/>
              </a:ext>
            </a:extLst>
          </p:cNvPr>
          <p:cNvPicPr>
            <a:picLocks noChangeAspect="1"/>
          </p:cNvPicPr>
          <p:nvPr/>
        </p:nvPicPr>
        <p:blipFill>
          <a:blip r:embed="rId2"/>
          <a:stretch>
            <a:fillRect/>
          </a:stretch>
        </p:blipFill>
        <p:spPr>
          <a:xfrm>
            <a:off x="672169" y="563807"/>
            <a:ext cx="10847662" cy="5372298"/>
          </a:xfrm>
          <a:prstGeom prst="rect">
            <a:avLst/>
          </a:prstGeom>
        </p:spPr>
      </p:pic>
    </p:spTree>
    <p:extLst>
      <p:ext uri="{BB962C8B-B14F-4D97-AF65-F5344CB8AC3E}">
        <p14:creationId xmlns:p14="http://schemas.microsoft.com/office/powerpoint/2010/main" val="204275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B37E8B2-095D-42E9-B109-C2105E9528B9}"/>
              </a:ext>
            </a:extLst>
          </p:cNvPr>
          <p:cNvPicPr>
            <a:picLocks noChangeAspect="1"/>
          </p:cNvPicPr>
          <p:nvPr/>
        </p:nvPicPr>
        <p:blipFill>
          <a:blip r:embed="rId2"/>
          <a:stretch>
            <a:fillRect/>
          </a:stretch>
        </p:blipFill>
        <p:spPr>
          <a:xfrm>
            <a:off x="1009988" y="1034868"/>
            <a:ext cx="10172023" cy="4788264"/>
          </a:xfrm>
          <a:prstGeom prst="rect">
            <a:avLst/>
          </a:prstGeom>
        </p:spPr>
      </p:pic>
    </p:spTree>
    <p:extLst>
      <p:ext uri="{BB962C8B-B14F-4D97-AF65-F5344CB8AC3E}">
        <p14:creationId xmlns:p14="http://schemas.microsoft.com/office/powerpoint/2010/main" val="2356854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D1A086F-C9F0-4F47-9E17-EC3E24B54426}"/>
              </a:ext>
            </a:extLst>
          </p:cNvPr>
          <p:cNvPicPr>
            <a:picLocks noChangeAspect="1"/>
          </p:cNvPicPr>
          <p:nvPr/>
        </p:nvPicPr>
        <p:blipFill rotWithShape="1">
          <a:blip r:embed="rId2"/>
          <a:srcRect l="33074" t="33872" r="24509" b="16267"/>
          <a:stretch/>
        </p:blipFill>
        <p:spPr>
          <a:xfrm>
            <a:off x="2056117" y="670861"/>
            <a:ext cx="7719934" cy="5101870"/>
          </a:xfrm>
          <a:prstGeom prst="rect">
            <a:avLst/>
          </a:prstGeom>
        </p:spPr>
      </p:pic>
    </p:spTree>
    <p:extLst>
      <p:ext uri="{BB962C8B-B14F-4D97-AF65-F5344CB8AC3E}">
        <p14:creationId xmlns:p14="http://schemas.microsoft.com/office/powerpoint/2010/main" val="468730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05C3D52-EA28-4AC2-9ABB-E7B16A03A10C}"/>
              </a:ext>
            </a:extLst>
          </p:cNvPr>
          <p:cNvPicPr>
            <a:picLocks noChangeAspect="1"/>
          </p:cNvPicPr>
          <p:nvPr/>
        </p:nvPicPr>
        <p:blipFill>
          <a:blip r:embed="rId2"/>
          <a:stretch>
            <a:fillRect/>
          </a:stretch>
        </p:blipFill>
        <p:spPr>
          <a:xfrm>
            <a:off x="931084" y="183545"/>
            <a:ext cx="9979104" cy="5739348"/>
          </a:xfrm>
          <a:prstGeom prst="rect">
            <a:avLst/>
          </a:prstGeom>
        </p:spPr>
      </p:pic>
    </p:spTree>
    <p:extLst>
      <p:ext uri="{BB962C8B-B14F-4D97-AF65-F5344CB8AC3E}">
        <p14:creationId xmlns:p14="http://schemas.microsoft.com/office/powerpoint/2010/main" val="1102060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330D1813-F96B-4572-9DDA-F69BB80D553A}"/>
              </a:ext>
            </a:extLst>
          </p:cNvPr>
          <p:cNvPicPr>
            <a:picLocks noChangeAspect="1"/>
          </p:cNvPicPr>
          <p:nvPr/>
        </p:nvPicPr>
        <p:blipFill>
          <a:blip r:embed="rId2"/>
          <a:stretch>
            <a:fillRect/>
          </a:stretch>
        </p:blipFill>
        <p:spPr>
          <a:xfrm>
            <a:off x="897692" y="775897"/>
            <a:ext cx="10396616" cy="4908170"/>
          </a:xfrm>
          <a:prstGeom prst="rect">
            <a:avLst/>
          </a:prstGeom>
        </p:spPr>
      </p:pic>
    </p:spTree>
    <p:extLst>
      <p:ext uri="{BB962C8B-B14F-4D97-AF65-F5344CB8AC3E}">
        <p14:creationId xmlns:p14="http://schemas.microsoft.com/office/powerpoint/2010/main" val="3706769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5D0C62E-9555-48E5-8FAB-8329B54A5241}"/>
              </a:ext>
            </a:extLst>
          </p:cNvPr>
          <p:cNvPicPr>
            <a:picLocks noChangeAspect="1"/>
          </p:cNvPicPr>
          <p:nvPr/>
        </p:nvPicPr>
        <p:blipFill rotWithShape="1">
          <a:blip r:embed="rId2"/>
          <a:srcRect l="33074" t="33872" r="24509" b="16267"/>
          <a:stretch/>
        </p:blipFill>
        <p:spPr>
          <a:xfrm>
            <a:off x="2083633" y="749507"/>
            <a:ext cx="7719934" cy="5101870"/>
          </a:xfrm>
          <a:prstGeom prst="rect">
            <a:avLst/>
          </a:prstGeom>
        </p:spPr>
      </p:pic>
    </p:spTree>
    <p:extLst>
      <p:ext uri="{BB962C8B-B14F-4D97-AF65-F5344CB8AC3E}">
        <p14:creationId xmlns:p14="http://schemas.microsoft.com/office/powerpoint/2010/main" val="35926803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9538D40-6B1C-4EC5-8C53-F5EC69E3B5CB}"/>
              </a:ext>
            </a:extLst>
          </p:cNvPr>
          <p:cNvPicPr>
            <a:picLocks noChangeAspect="1"/>
          </p:cNvPicPr>
          <p:nvPr/>
        </p:nvPicPr>
        <p:blipFill>
          <a:blip r:embed="rId2"/>
          <a:stretch>
            <a:fillRect/>
          </a:stretch>
        </p:blipFill>
        <p:spPr>
          <a:xfrm>
            <a:off x="1652665" y="552449"/>
            <a:ext cx="8810714" cy="5533558"/>
          </a:xfrm>
          <a:prstGeom prst="rect">
            <a:avLst/>
          </a:prstGeom>
        </p:spPr>
      </p:pic>
    </p:spTree>
    <p:extLst>
      <p:ext uri="{BB962C8B-B14F-4D97-AF65-F5344CB8AC3E}">
        <p14:creationId xmlns:p14="http://schemas.microsoft.com/office/powerpoint/2010/main" val="2265967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D48922A-DD9E-40A7-8F62-DAEB2E45849C}"/>
              </a:ext>
            </a:extLst>
          </p:cNvPr>
          <p:cNvPicPr>
            <a:picLocks noChangeAspect="1"/>
          </p:cNvPicPr>
          <p:nvPr/>
        </p:nvPicPr>
        <p:blipFill rotWithShape="1">
          <a:blip r:embed="rId2"/>
          <a:srcRect l="33074" t="33872" r="24509" b="16267"/>
          <a:stretch/>
        </p:blipFill>
        <p:spPr>
          <a:xfrm>
            <a:off x="2236033" y="777857"/>
            <a:ext cx="7719934" cy="5101870"/>
          </a:xfrm>
          <a:prstGeom prst="rect">
            <a:avLst/>
          </a:prstGeom>
        </p:spPr>
      </p:pic>
    </p:spTree>
    <p:extLst>
      <p:ext uri="{BB962C8B-B14F-4D97-AF65-F5344CB8AC3E}">
        <p14:creationId xmlns:p14="http://schemas.microsoft.com/office/powerpoint/2010/main" val="2118276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62F4517-9461-48BC-A836-A58DF8ADBCC0}"/>
              </a:ext>
            </a:extLst>
          </p:cNvPr>
          <p:cNvPicPr>
            <a:picLocks noChangeAspect="1"/>
          </p:cNvPicPr>
          <p:nvPr/>
        </p:nvPicPr>
        <p:blipFill>
          <a:blip r:embed="rId2"/>
          <a:stretch>
            <a:fillRect/>
          </a:stretch>
        </p:blipFill>
        <p:spPr>
          <a:xfrm>
            <a:off x="954439" y="638145"/>
            <a:ext cx="9619614" cy="5117886"/>
          </a:xfrm>
          <a:prstGeom prst="rect">
            <a:avLst/>
          </a:prstGeom>
        </p:spPr>
      </p:pic>
    </p:spTree>
    <p:extLst>
      <p:ext uri="{BB962C8B-B14F-4D97-AF65-F5344CB8AC3E}">
        <p14:creationId xmlns:p14="http://schemas.microsoft.com/office/powerpoint/2010/main" val="1344705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E9B00C5-C3EA-4023-85D5-2F14F5E0E449}"/>
              </a:ext>
            </a:extLst>
          </p:cNvPr>
          <p:cNvPicPr>
            <a:picLocks noChangeAspect="1"/>
          </p:cNvPicPr>
          <p:nvPr/>
        </p:nvPicPr>
        <p:blipFill>
          <a:blip r:embed="rId2"/>
          <a:stretch>
            <a:fillRect/>
          </a:stretch>
        </p:blipFill>
        <p:spPr>
          <a:xfrm>
            <a:off x="2446321" y="771098"/>
            <a:ext cx="7299357" cy="5637830"/>
          </a:xfrm>
          <a:prstGeom prst="rect">
            <a:avLst/>
          </a:prstGeom>
        </p:spPr>
      </p:pic>
    </p:spTree>
    <p:extLst>
      <p:ext uri="{BB962C8B-B14F-4D97-AF65-F5344CB8AC3E}">
        <p14:creationId xmlns:p14="http://schemas.microsoft.com/office/powerpoint/2010/main" val="2798243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6600" dirty="0" err="1">
                <a:solidFill>
                  <a:schemeClr val="bg2">
                    <a:lumMod val="50000"/>
                  </a:schemeClr>
                </a:solidFill>
              </a:rPr>
              <a:t>Exploratory</a:t>
            </a:r>
            <a:r>
              <a:rPr lang="es-MX" sz="6600" dirty="0">
                <a:solidFill>
                  <a:schemeClr val="bg2">
                    <a:lumMod val="50000"/>
                  </a:schemeClr>
                </a:solidFill>
              </a:rPr>
              <a:t> data </a:t>
            </a:r>
            <a:r>
              <a:rPr lang="es-MX" sz="6600" dirty="0" err="1">
                <a:solidFill>
                  <a:schemeClr val="bg2">
                    <a:lumMod val="50000"/>
                  </a:schemeClr>
                </a:solidFill>
              </a:rPr>
              <a:t>analisis</a:t>
            </a:r>
            <a:endParaRPr lang="es-MX" sz="6600" dirty="0">
              <a:solidFill>
                <a:schemeClr val="bg2">
                  <a:lumMod val="50000"/>
                </a:schemeClr>
              </a:solidFill>
            </a:endParaRPr>
          </a:p>
        </p:txBody>
      </p:sp>
    </p:spTree>
    <p:extLst>
      <p:ext uri="{BB962C8B-B14F-4D97-AF65-F5344CB8AC3E}">
        <p14:creationId xmlns:p14="http://schemas.microsoft.com/office/powerpoint/2010/main" val="2184741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E07C6F63-9FA9-404C-8334-E9498F017027}"/>
              </a:ext>
            </a:extLst>
          </p:cNvPr>
          <p:cNvPicPr>
            <a:picLocks noChangeAspect="1"/>
          </p:cNvPicPr>
          <p:nvPr/>
        </p:nvPicPr>
        <p:blipFill rotWithShape="1">
          <a:blip r:embed="rId2"/>
          <a:srcRect l="9428" t="33135" r="45357" b="23415"/>
          <a:stretch/>
        </p:blipFill>
        <p:spPr>
          <a:xfrm>
            <a:off x="799010" y="437604"/>
            <a:ext cx="10593979" cy="5723761"/>
          </a:xfrm>
          <a:prstGeom prst="rect">
            <a:avLst/>
          </a:prstGeom>
        </p:spPr>
      </p:pic>
    </p:spTree>
    <p:extLst>
      <p:ext uri="{BB962C8B-B14F-4D97-AF65-F5344CB8AC3E}">
        <p14:creationId xmlns:p14="http://schemas.microsoft.com/office/powerpoint/2010/main" val="1212952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0947E83-9DE7-427B-812F-B4C0BBB014E6}"/>
              </a:ext>
            </a:extLst>
          </p:cNvPr>
          <p:cNvSpPr>
            <a:spLocks noGrp="1"/>
          </p:cNvSpPr>
          <p:nvPr>
            <p:ph idx="1"/>
          </p:nvPr>
        </p:nvSpPr>
        <p:spPr/>
        <p:txBody>
          <a:bodyPr/>
          <a:lstStyle/>
          <a:p>
            <a:r>
              <a:rPr lang="es-MX" dirty="0" err="1"/>
              <a:t>uiimport</a:t>
            </a:r>
            <a:r>
              <a:rPr lang="es-MX" dirty="0"/>
              <a:t> (‘.formato’)  -   importar </a:t>
            </a:r>
          </a:p>
          <a:p>
            <a:r>
              <a:rPr lang="es-MX" dirty="0"/>
              <a:t>Day </a:t>
            </a:r>
            <a:r>
              <a:rPr lang="es-MX" dirty="0" err="1"/>
              <a:t>year</a:t>
            </a:r>
            <a:r>
              <a:rPr lang="es-MX" dirty="0"/>
              <a:t> </a:t>
            </a:r>
            <a:r>
              <a:rPr lang="es-MX" dirty="0" err="1"/>
              <a:t>month</a:t>
            </a:r>
            <a:r>
              <a:rPr lang="es-MX" dirty="0"/>
              <a:t> as a </a:t>
            </a:r>
            <a:r>
              <a:rPr lang="es-MX" dirty="0" err="1"/>
              <a:t>function</a:t>
            </a:r>
            <a:r>
              <a:rPr lang="es-MX" dirty="0"/>
              <a:t> </a:t>
            </a:r>
            <a:r>
              <a:rPr lang="es-MX" dirty="0" err="1"/>
              <a:t>of</a:t>
            </a:r>
            <a:r>
              <a:rPr lang="es-MX" dirty="0"/>
              <a:t> </a:t>
            </a:r>
            <a:r>
              <a:rPr lang="es-MX" dirty="0" err="1"/>
              <a:t>datatype</a:t>
            </a:r>
            <a:endParaRPr lang="es-MX" dirty="0"/>
          </a:p>
          <a:p>
            <a:r>
              <a:rPr lang="es-MX" dirty="0" err="1"/>
              <a:t>Linspace</a:t>
            </a:r>
            <a:r>
              <a:rPr lang="es-MX" dirty="0"/>
              <a:t>()  </a:t>
            </a:r>
          </a:p>
          <a:p>
            <a:r>
              <a:rPr lang="es-MX" dirty="0" err="1"/>
              <a:t>Summary</a:t>
            </a:r>
            <a:r>
              <a:rPr lang="es-MX" dirty="0"/>
              <a:t>()</a:t>
            </a:r>
          </a:p>
          <a:p>
            <a:r>
              <a:rPr lang="es-MX" dirty="0" err="1"/>
              <a:t>Std</a:t>
            </a:r>
            <a:r>
              <a:rPr lang="es-MX" dirty="0"/>
              <a:t>(,’</a:t>
            </a:r>
            <a:r>
              <a:rPr lang="es-MX" dirty="0" err="1"/>
              <a:t>omitnan</a:t>
            </a:r>
            <a:r>
              <a:rPr lang="es-MX" dirty="0"/>
              <a:t>’)</a:t>
            </a:r>
          </a:p>
          <a:p>
            <a:r>
              <a:rPr lang="es-MX" dirty="0" err="1"/>
              <a:t>Corr</a:t>
            </a:r>
            <a:r>
              <a:rPr lang="es-MX" dirty="0"/>
              <a:t>()</a:t>
            </a:r>
          </a:p>
          <a:p>
            <a:r>
              <a:rPr lang="es-MX" dirty="0" err="1"/>
              <a:t>Groupsummary</a:t>
            </a:r>
            <a:r>
              <a:rPr lang="es-MX" dirty="0"/>
              <a:t> </a:t>
            </a:r>
          </a:p>
          <a:p>
            <a:r>
              <a:rPr lang="es-MX" dirty="0" err="1"/>
              <a:t>Summary</a:t>
            </a:r>
            <a:r>
              <a:rPr lang="es-MX" dirty="0"/>
              <a:t> </a:t>
            </a:r>
          </a:p>
          <a:p>
            <a:endParaRPr lang="es-MX" dirty="0"/>
          </a:p>
          <a:p>
            <a:endParaRPr lang="es-MX" dirty="0"/>
          </a:p>
          <a:p>
            <a:endParaRPr lang="es-MX" dirty="0"/>
          </a:p>
          <a:p>
            <a:endParaRPr lang="es-MX" dirty="0"/>
          </a:p>
          <a:p>
            <a:endParaRPr lang="es-MX" dirty="0"/>
          </a:p>
          <a:p>
            <a:endParaRPr lang="es-MX" dirty="0"/>
          </a:p>
        </p:txBody>
      </p:sp>
      <p:pic>
        <p:nvPicPr>
          <p:cNvPr id="2" name="Imagen 1">
            <a:extLst>
              <a:ext uri="{FF2B5EF4-FFF2-40B4-BE49-F238E27FC236}">
                <a16:creationId xmlns:a16="http://schemas.microsoft.com/office/drawing/2014/main" id="{93F3BE86-0B59-467E-8335-AAC08F50BE42}"/>
              </a:ext>
            </a:extLst>
          </p:cNvPr>
          <p:cNvPicPr>
            <a:picLocks noChangeAspect="1"/>
          </p:cNvPicPr>
          <p:nvPr/>
        </p:nvPicPr>
        <p:blipFill rotWithShape="1">
          <a:blip r:embed="rId2"/>
          <a:srcRect l="4975" r="16476"/>
          <a:stretch/>
        </p:blipFill>
        <p:spPr>
          <a:xfrm>
            <a:off x="6426926" y="1878391"/>
            <a:ext cx="5225143" cy="982375"/>
          </a:xfrm>
          <a:prstGeom prst="rect">
            <a:avLst/>
          </a:prstGeom>
        </p:spPr>
      </p:pic>
      <p:pic>
        <p:nvPicPr>
          <p:cNvPr id="4" name="Imagen 3">
            <a:extLst>
              <a:ext uri="{FF2B5EF4-FFF2-40B4-BE49-F238E27FC236}">
                <a16:creationId xmlns:a16="http://schemas.microsoft.com/office/drawing/2014/main" id="{136B7662-0A5D-4635-AA40-C29E105E3DE2}"/>
              </a:ext>
            </a:extLst>
          </p:cNvPr>
          <p:cNvPicPr>
            <a:picLocks noChangeAspect="1"/>
          </p:cNvPicPr>
          <p:nvPr/>
        </p:nvPicPr>
        <p:blipFill rotWithShape="1">
          <a:blip r:embed="rId3"/>
          <a:srcRect l="75643" t="7026" r="12143" b="66294"/>
          <a:stretch/>
        </p:blipFill>
        <p:spPr>
          <a:xfrm>
            <a:off x="8125096" y="3082835"/>
            <a:ext cx="1489167" cy="1828800"/>
          </a:xfrm>
          <a:prstGeom prst="rect">
            <a:avLst/>
          </a:prstGeom>
        </p:spPr>
      </p:pic>
      <p:pic>
        <p:nvPicPr>
          <p:cNvPr id="5" name="Imagen 4">
            <a:extLst>
              <a:ext uri="{FF2B5EF4-FFF2-40B4-BE49-F238E27FC236}">
                <a16:creationId xmlns:a16="http://schemas.microsoft.com/office/drawing/2014/main" id="{53578D20-60F2-4A35-A294-C2CA64D28316}"/>
              </a:ext>
            </a:extLst>
          </p:cNvPr>
          <p:cNvPicPr>
            <a:picLocks noChangeAspect="1"/>
          </p:cNvPicPr>
          <p:nvPr/>
        </p:nvPicPr>
        <p:blipFill>
          <a:blip r:embed="rId4"/>
          <a:stretch>
            <a:fillRect/>
          </a:stretch>
        </p:blipFill>
        <p:spPr>
          <a:xfrm>
            <a:off x="717658" y="5656247"/>
            <a:ext cx="8152021" cy="425693"/>
          </a:xfrm>
          <a:prstGeom prst="rect">
            <a:avLst/>
          </a:prstGeom>
        </p:spPr>
      </p:pic>
    </p:spTree>
    <p:extLst>
      <p:ext uri="{BB962C8B-B14F-4D97-AF65-F5344CB8AC3E}">
        <p14:creationId xmlns:p14="http://schemas.microsoft.com/office/powerpoint/2010/main" val="34676059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DB8706-5FEB-44E6-9711-8F90713D4BE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668B1F5A-B5D1-4FAC-9D6F-3D0D7CF92F35}"/>
              </a:ext>
            </a:extLst>
          </p:cNvPr>
          <p:cNvSpPr>
            <a:spLocks noGrp="1"/>
          </p:cNvSpPr>
          <p:nvPr>
            <p:ph idx="1"/>
          </p:nvPr>
        </p:nvSpPr>
        <p:spPr/>
        <p:txBody>
          <a:bodyPr/>
          <a:lstStyle/>
          <a:p>
            <a:endParaRPr lang="es-MX" dirty="0"/>
          </a:p>
        </p:txBody>
      </p:sp>
      <p:pic>
        <p:nvPicPr>
          <p:cNvPr id="4" name="Imagen 3">
            <a:extLst>
              <a:ext uri="{FF2B5EF4-FFF2-40B4-BE49-F238E27FC236}">
                <a16:creationId xmlns:a16="http://schemas.microsoft.com/office/drawing/2014/main" id="{786382EE-4CF5-4EFA-9FCD-73CC365DCD88}"/>
              </a:ext>
            </a:extLst>
          </p:cNvPr>
          <p:cNvPicPr>
            <a:picLocks noChangeAspect="1"/>
          </p:cNvPicPr>
          <p:nvPr/>
        </p:nvPicPr>
        <p:blipFill rotWithShape="1">
          <a:blip r:embed="rId2"/>
          <a:srcRect t="5669"/>
          <a:stretch/>
        </p:blipFill>
        <p:spPr>
          <a:xfrm>
            <a:off x="1381094" y="286603"/>
            <a:ext cx="8437463" cy="5912533"/>
          </a:xfrm>
          <a:prstGeom prst="rect">
            <a:avLst/>
          </a:prstGeom>
        </p:spPr>
      </p:pic>
    </p:spTree>
    <p:extLst>
      <p:ext uri="{BB962C8B-B14F-4D97-AF65-F5344CB8AC3E}">
        <p14:creationId xmlns:p14="http://schemas.microsoft.com/office/powerpoint/2010/main" val="3918219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7916C05-C07F-414C-B435-845DAFB2BEC6}"/>
              </a:ext>
            </a:extLst>
          </p:cNvPr>
          <p:cNvPicPr>
            <a:picLocks noChangeAspect="1"/>
          </p:cNvPicPr>
          <p:nvPr/>
        </p:nvPicPr>
        <p:blipFill>
          <a:blip r:embed="rId2"/>
          <a:stretch>
            <a:fillRect/>
          </a:stretch>
        </p:blipFill>
        <p:spPr>
          <a:xfrm>
            <a:off x="565838" y="294509"/>
            <a:ext cx="6842127" cy="4438964"/>
          </a:xfrm>
          <a:prstGeom prst="rect">
            <a:avLst/>
          </a:prstGeom>
        </p:spPr>
      </p:pic>
      <p:pic>
        <p:nvPicPr>
          <p:cNvPr id="7" name="Imagen 6">
            <a:extLst>
              <a:ext uri="{FF2B5EF4-FFF2-40B4-BE49-F238E27FC236}">
                <a16:creationId xmlns:a16="http://schemas.microsoft.com/office/drawing/2014/main" id="{372EEF33-6AB7-4ADF-BC92-64251DDE197E}"/>
              </a:ext>
            </a:extLst>
          </p:cNvPr>
          <p:cNvPicPr>
            <a:picLocks noChangeAspect="1"/>
          </p:cNvPicPr>
          <p:nvPr/>
        </p:nvPicPr>
        <p:blipFill>
          <a:blip r:embed="rId3"/>
          <a:stretch>
            <a:fillRect/>
          </a:stretch>
        </p:blipFill>
        <p:spPr>
          <a:xfrm>
            <a:off x="565837" y="4733473"/>
            <a:ext cx="10076191" cy="1137240"/>
          </a:xfrm>
          <a:prstGeom prst="rect">
            <a:avLst/>
          </a:prstGeom>
        </p:spPr>
      </p:pic>
    </p:spTree>
    <p:extLst>
      <p:ext uri="{BB962C8B-B14F-4D97-AF65-F5344CB8AC3E}">
        <p14:creationId xmlns:p14="http://schemas.microsoft.com/office/powerpoint/2010/main" val="2462678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32FD68A-63FE-4CD5-A0D0-E2213A74300A}"/>
              </a:ext>
            </a:extLst>
          </p:cNvPr>
          <p:cNvPicPr>
            <a:picLocks noChangeAspect="1"/>
          </p:cNvPicPr>
          <p:nvPr/>
        </p:nvPicPr>
        <p:blipFill>
          <a:blip r:embed="rId2"/>
          <a:stretch>
            <a:fillRect/>
          </a:stretch>
        </p:blipFill>
        <p:spPr>
          <a:xfrm>
            <a:off x="869225" y="575718"/>
            <a:ext cx="7658100" cy="638175"/>
          </a:xfrm>
          <a:prstGeom prst="rect">
            <a:avLst/>
          </a:prstGeom>
        </p:spPr>
      </p:pic>
      <p:pic>
        <p:nvPicPr>
          <p:cNvPr id="2" name="Imagen 1">
            <a:extLst>
              <a:ext uri="{FF2B5EF4-FFF2-40B4-BE49-F238E27FC236}">
                <a16:creationId xmlns:a16="http://schemas.microsoft.com/office/drawing/2014/main" id="{9D3BE82D-B156-4F93-858D-D81B4B3D350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200000"/>
                    </a14:imgEffect>
                  </a14:imgLayer>
                </a14:imgProps>
              </a:ext>
            </a:extLst>
          </a:blip>
          <a:stretch>
            <a:fillRect/>
          </a:stretch>
        </p:blipFill>
        <p:spPr>
          <a:xfrm>
            <a:off x="869225" y="1624421"/>
            <a:ext cx="8026581" cy="2777738"/>
          </a:xfrm>
          <a:prstGeom prst="rect">
            <a:avLst/>
          </a:prstGeom>
        </p:spPr>
      </p:pic>
      <p:pic>
        <p:nvPicPr>
          <p:cNvPr id="3" name="Imagen 2">
            <a:extLst>
              <a:ext uri="{FF2B5EF4-FFF2-40B4-BE49-F238E27FC236}">
                <a16:creationId xmlns:a16="http://schemas.microsoft.com/office/drawing/2014/main" id="{E86341BC-6BF1-47D9-8CEB-0D752CC2D377}"/>
              </a:ext>
            </a:extLst>
          </p:cNvPr>
          <p:cNvPicPr>
            <a:picLocks noChangeAspect="1"/>
          </p:cNvPicPr>
          <p:nvPr/>
        </p:nvPicPr>
        <p:blipFill rotWithShape="1">
          <a:blip r:embed="rId5"/>
          <a:srcRect l="9536" t="43212" r="46214" b="50023"/>
          <a:stretch/>
        </p:blipFill>
        <p:spPr>
          <a:xfrm>
            <a:off x="770707" y="4541631"/>
            <a:ext cx="9471541" cy="814139"/>
          </a:xfrm>
          <a:prstGeom prst="rect">
            <a:avLst/>
          </a:prstGeom>
        </p:spPr>
      </p:pic>
    </p:spTree>
    <p:extLst>
      <p:ext uri="{BB962C8B-B14F-4D97-AF65-F5344CB8AC3E}">
        <p14:creationId xmlns:p14="http://schemas.microsoft.com/office/powerpoint/2010/main" val="3625550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B48B8E-E58A-41E2-9FB9-5A0B97F2AAA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C567425-9591-4C06-A756-D74EB7FBE0DF}"/>
              </a:ext>
            </a:extLst>
          </p:cNvPr>
          <p:cNvSpPr>
            <a:spLocks noGrp="1"/>
          </p:cNvSpPr>
          <p:nvPr>
            <p:ph idx="1"/>
          </p:nvPr>
        </p:nvSpPr>
        <p:spPr/>
        <p:txBody>
          <a:bodyPr/>
          <a:lstStyle/>
          <a:p>
            <a:r>
              <a:rPr lang="es-MX" dirty="0" err="1"/>
              <a:t>Geobasemap</a:t>
            </a:r>
            <a:r>
              <a:rPr lang="es-MX" dirty="0"/>
              <a:t>(‘’</a:t>
            </a:r>
            <a:r>
              <a:rPr lang="es-MX" dirty="0" err="1"/>
              <a:t>colorterrain</a:t>
            </a:r>
            <a:r>
              <a:rPr lang="es-MX" dirty="0"/>
              <a:t>)</a:t>
            </a:r>
          </a:p>
          <a:p>
            <a:r>
              <a:rPr lang="es-MX" dirty="0" err="1"/>
              <a:t>Geodensityplot</a:t>
            </a:r>
            <a:r>
              <a:rPr lang="es-MX" dirty="0"/>
              <a:t>()</a:t>
            </a:r>
          </a:p>
          <a:p>
            <a:r>
              <a:rPr lang="es-MX" dirty="0"/>
              <a:t> </a:t>
            </a:r>
            <a:r>
              <a:rPr lang="es-MX" u="sng" dirty="0">
                <a:hlinkClick r:id="rId2"/>
              </a:rPr>
              <a:t>head</a:t>
            </a:r>
            <a:r>
              <a:rPr lang="es-MX" dirty="0"/>
              <a:t> </a:t>
            </a:r>
            <a:r>
              <a:rPr lang="es-MX" dirty="0" err="1"/>
              <a:t>or</a:t>
            </a:r>
            <a:r>
              <a:rPr lang="es-MX" dirty="0"/>
              <a:t> </a:t>
            </a:r>
            <a:r>
              <a:rPr lang="es-MX" u="sng" dirty="0" err="1">
                <a:hlinkClick r:id="rId3"/>
              </a:rPr>
              <a:t>tail</a:t>
            </a:r>
            <a:r>
              <a:rPr lang="es-MX" dirty="0"/>
              <a:t> </a:t>
            </a:r>
            <a:r>
              <a:rPr lang="es-MX" dirty="0" err="1"/>
              <a:t>function</a:t>
            </a:r>
            <a:r>
              <a:rPr lang="es-MX" dirty="0"/>
              <a:t> </a:t>
            </a:r>
          </a:p>
          <a:p>
            <a:r>
              <a:rPr lang="es-MX" dirty="0" err="1"/>
              <a:t>Geoscatter</a:t>
            </a:r>
            <a:endParaRPr lang="es-MX" dirty="0"/>
          </a:p>
          <a:p>
            <a:r>
              <a:rPr lang="es-MX" dirty="0" err="1"/>
              <a:t>Linspace</a:t>
            </a:r>
            <a:r>
              <a:rPr lang="es-MX" dirty="0"/>
              <a:t> </a:t>
            </a:r>
          </a:p>
          <a:p>
            <a:r>
              <a:rPr lang="es-MX" dirty="0" err="1"/>
              <a:t>Logspace</a:t>
            </a:r>
            <a:r>
              <a:rPr lang="es-MX" dirty="0"/>
              <a:t> </a:t>
            </a:r>
          </a:p>
          <a:p>
            <a:r>
              <a:rPr lang="es-MX" dirty="0" err="1"/>
              <a:t>sort</a:t>
            </a:r>
            <a:endParaRPr lang="es-MX" dirty="0"/>
          </a:p>
          <a:p>
            <a:endParaRPr lang="es-MX" dirty="0"/>
          </a:p>
          <a:p>
            <a:endParaRPr lang="es-MX" dirty="0"/>
          </a:p>
        </p:txBody>
      </p:sp>
    </p:spTree>
    <p:extLst>
      <p:ext uri="{BB962C8B-B14F-4D97-AF65-F5344CB8AC3E}">
        <p14:creationId xmlns:p14="http://schemas.microsoft.com/office/powerpoint/2010/main" val="1041428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F0C9AF01-AC8D-4BA5-987C-6E558861F22D}"/>
              </a:ext>
            </a:extLst>
          </p:cNvPr>
          <p:cNvPicPr>
            <a:picLocks noGrp="1" noChangeAspect="1"/>
          </p:cNvPicPr>
          <p:nvPr>
            <p:ph idx="1"/>
          </p:nvPr>
        </p:nvPicPr>
        <p:blipFill>
          <a:blip r:embed="rId2"/>
          <a:stretch>
            <a:fillRect/>
          </a:stretch>
        </p:blipFill>
        <p:spPr>
          <a:xfrm>
            <a:off x="943356" y="1048219"/>
            <a:ext cx="10337292" cy="4755155"/>
          </a:xfrm>
          <a:prstGeom prst="rect">
            <a:avLst/>
          </a:prstGeom>
        </p:spPr>
      </p:pic>
    </p:spTree>
    <p:extLst>
      <p:ext uri="{BB962C8B-B14F-4D97-AF65-F5344CB8AC3E}">
        <p14:creationId xmlns:p14="http://schemas.microsoft.com/office/powerpoint/2010/main" val="1224972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3AE80A1-BE2D-444D-BB0B-9D5A9EA9FD9B}"/>
              </a:ext>
            </a:extLst>
          </p:cNvPr>
          <p:cNvPicPr>
            <a:picLocks noChangeAspect="1"/>
          </p:cNvPicPr>
          <p:nvPr/>
        </p:nvPicPr>
        <p:blipFill>
          <a:blip r:embed="rId2"/>
          <a:stretch>
            <a:fillRect/>
          </a:stretch>
        </p:blipFill>
        <p:spPr>
          <a:xfrm>
            <a:off x="1647212" y="612049"/>
            <a:ext cx="8897575" cy="5352128"/>
          </a:xfrm>
          <a:prstGeom prst="rect">
            <a:avLst/>
          </a:prstGeom>
        </p:spPr>
      </p:pic>
    </p:spTree>
    <p:extLst>
      <p:ext uri="{BB962C8B-B14F-4D97-AF65-F5344CB8AC3E}">
        <p14:creationId xmlns:p14="http://schemas.microsoft.com/office/powerpoint/2010/main" val="3337905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a:extLst>
              <a:ext uri="{FF2B5EF4-FFF2-40B4-BE49-F238E27FC236}">
                <a16:creationId xmlns:a16="http://schemas.microsoft.com/office/drawing/2014/main" id="{5959B9C6-11B2-4498-829A-CE3C8C13EC89}"/>
              </a:ext>
            </a:extLst>
          </p:cNvPr>
          <p:cNvPicPr>
            <a:picLocks noGrp="1" noChangeAspect="1"/>
          </p:cNvPicPr>
          <p:nvPr>
            <p:ph idx="1"/>
          </p:nvPr>
        </p:nvPicPr>
        <p:blipFill>
          <a:blip r:embed="rId2"/>
          <a:stretch>
            <a:fillRect/>
          </a:stretch>
        </p:blipFill>
        <p:spPr>
          <a:xfrm>
            <a:off x="522731" y="521208"/>
            <a:ext cx="11211378" cy="5687568"/>
          </a:xfrm>
          <a:prstGeom prst="rect">
            <a:avLst/>
          </a:prstGeom>
        </p:spPr>
      </p:pic>
    </p:spTree>
    <p:extLst>
      <p:ext uri="{BB962C8B-B14F-4D97-AF65-F5344CB8AC3E}">
        <p14:creationId xmlns:p14="http://schemas.microsoft.com/office/powerpoint/2010/main" val="1725865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descr="Una captura de pantalla de un celular con letras&#10;&#10;Descripción generada automáticamente">
            <a:extLst>
              <a:ext uri="{FF2B5EF4-FFF2-40B4-BE49-F238E27FC236}">
                <a16:creationId xmlns:a16="http://schemas.microsoft.com/office/drawing/2014/main" id="{0F91AFE1-BAFF-4622-80D5-98E4DA24176F}"/>
              </a:ext>
            </a:extLst>
          </p:cNvPr>
          <p:cNvPicPr>
            <a:picLocks noGrp="1" noChangeAspect="1"/>
          </p:cNvPicPr>
          <p:nvPr>
            <p:ph idx="1"/>
          </p:nvPr>
        </p:nvPicPr>
        <p:blipFill>
          <a:blip r:embed="rId2"/>
          <a:stretch>
            <a:fillRect/>
          </a:stretch>
        </p:blipFill>
        <p:spPr>
          <a:xfrm>
            <a:off x="1530430" y="905933"/>
            <a:ext cx="9163144" cy="5039728"/>
          </a:xfrm>
          <a:prstGeom prst="rect">
            <a:avLst/>
          </a:prstGeom>
        </p:spPr>
      </p:pic>
    </p:spTree>
    <p:extLst>
      <p:ext uri="{BB962C8B-B14F-4D97-AF65-F5344CB8AC3E}">
        <p14:creationId xmlns:p14="http://schemas.microsoft.com/office/powerpoint/2010/main" val="137731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does a box plot tell you? | Simply Psychology">
            <a:extLst>
              <a:ext uri="{FF2B5EF4-FFF2-40B4-BE49-F238E27FC236}">
                <a16:creationId xmlns:a16="http://schemas.microsoft.com/office/drawing/2014/main" id="{6833D0F4-ABC2-4CD5-890A-33B4794162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028" y="761890"/>
            <a:ext cx="10397943" cy="5334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687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F6FE4AB-A915-4A00-B62B-3900637F9178}"/>
              </a:ext>
            </a:extLst>
          </p:cNvPr>
          <p:cNvSpPr>
            <a:spLocks noGrp="1"/>
          </p:cNvSpPr>
          <p:nvPr>
            <p:ph idx="1"/>
          </p:nvPr>
        </p:nvSpPr>
        <p:spPr>
          <a:xfrm>
            <a:off x="926374" y="235132"/>
            <a:ext cx="10058400" cy="5372705"/>
          </a:xfrm>
        </p:spPr>
        <p:txBody>
          <a:bodyPr>
            <a:normAutofit lnSpcReduction="10000"/>
          </a:bodyPr>
          <a:lstStyle/>
          <a:p>
            <a:r>
              <a:rPr lang="es-MX" sz="1900" dirty="0" err="1"/>
              <a:t>Extractbetween</a:t>
            </a:r>
            <a:r>
              <a:rPr lang="es-MX" sz="1900" dirty="0"/>
              <a:t>()</a:t>
            </a:r>
          </a:p>
          <a:p>
            <a:r>
              <a:rPr lang="es-MX" sz="1900" dirty="0"/>
              <a:t>Erase()</a:t>
            </a:r>
          </a:p>
          <a:p>
            <a:r>
              <a:rPr lang="es-MX" sz="1900" dirty="0" err="1"/>
              <a:t>Unique</a:t>
            </a:r>
            <a:r>
              <a:rPr lang="es-MX" sz="1900" dirty="0"/>
              <a:t>()</a:t>
            </a:r>
          </a:p>
          <a:p>
            <a:r>
              <a:rPr lang="es-MX" sz="1900" dirty="0" err="1"/>
              <a:t>Replace</a:t>
            </a:r>
            <a:r>
              <a:rPr lang="es-MX" sz="1900" dirty="0"/>
              <a:t>()</a:t>
            </a:r>
          </a:p>
          <a:p>
            <a:r>
              <a:rPr lang="es-MX" sz="1900" dirty="0" err="1"/>
              <a:t>Contains</a:t>
            </a:r>
            <a:r>
              <a:rPr lang="es-MX" sz="1900" dirty="0"/>
              <a:t>()</a:t>
            </a:r>
          </a:p>
          <a:p>
            <a:r>
              <a:rPr lang="es-MX" sz="1900" dirty="0" err="1"/>
              <a:t>Characters</a:t>
            </a:r>
            <a:r>
              <a:rPr lang="es-MX" sz="1900" dirty="0"/>
              <a:t> and </a:t>
            </a:r>
            <a:r>
              <a:rPr lang="es-MX" sz="1900" dirty="0" err="1"/>
              <a:t>strings</a:t>
            </a:r>
            <a:endParaRPr lang="es-MX" sz="1900" dirty="0"/>
          </a:p>
          <a:p>
            <a:endParaRPr lang="es-MX" sz="1900" dirty="0"/>
          </a:p>
          <a:p>
            <a:pPr marL="0" indent="0">
              <a:buNone/>
            </a:pPr>
            <a:r>
              <a:rPr lang="es-MX" sz="1900" dirty="0" err="1"/>
              <a:t>Duartion</a:t>
            </a:r>
            <a:r>
              <a:rPr lang="es-MX" sz="1900" dirty="0"/>
              <a:t>()</a:t>
            </a:r>
          </a:p>
          <a:p>
            <a:pPr marL="0" indent="0">
              <a:buNone/>
            </a:pPr>
            <a:r>
              <a:rPr lang="es-MX" sz="1900" dirty="0" err="1"/>
              <a:t>calendarDuration</a:t>
            </a:r>
            <a:r>
              <a:rPr lang="es-MX" sz="1900" dirty="0"/>
              <a:t>()</a:t>
            </a:r>
          </a:p>
          <a:p>
            <a:pPr marL="0" indent="0">
              <a:buNone/>
            </a:pPr>
            <a:r>
              <a:rPr lang="es-MX" sz="1900" dirty="0" err="1"/>
              <a:t>Datetime</a:t>
            </a:r>
            <a:r>
              <a:rPr lang="es-MX" sz="1900" dirty="0"/>
              <a:t>()</a:t>
            </a:r>
          </a:p>
          <a:p>
            <a:pPr marL="0" indent="0">
              <a:buNone/>
            </a:pPr>
            <a:r>
              <a:rPr lang="es-MX" sz="1900" dirty="0"/>
              <a:t>Dates and times</a:t>
            </a:r>
          </a:p>
          <a:p>
            <a:pPr marL="0" indent="0">
              <a:buNone/>
            </a:pPr>
            <a:r>
              <a:rPr lang="es-MX" sz="1900" dirty="0"/>
              <a:t>Variable.”</a:t>
            </a:r>
            <a:r>
              <a:rPr lang="es-MX" sz="1900" dirty="0" err="1"/>
              <a:t>hour,day,minute,second,month,Year</a:t>
            </a:r>
            <a:r>
              <a:rPr lang="es-MX" sz="1900" dirty="0"/>
              <a:t> “</a:t>
            </a:r>
          </a:p>
          <a:p>
            <a:pPr marL="0" indent="0">
              <a:buNone/>
            </a:pPr>
            <a:r>
              <a:rPr lang="en-US" sz="1900" dirty="0" err="1"/>
              <a:t>caldays</a:t>
            </a:r>
            <a:r>
              <a:rPr lang="en-US" sz="1900" dirty="0"/>
              <a:t>, </a:t>
            </a:r>
            <a:r>
              <a:rPr lang="en-US" sz="1900" dirty="0" err="1"/>
              <a:t>calweeks</a:t>
            </a:r>
            <a:r>
              <a:rPr lang="en-US" sz="1900" dirty="0"/>
              <a:t>, </a:t>
            </a:r>
            <a:r>
              <a:rPr lang="en-US" sz="1900" dirty="0" err="1"/>
              <a:t>calquarters</a:t>
            </a:r>
            <a:r>
              <a:rPr lang="en-US" sz="1900" dirty="0"/>
              <a:t>, and </a:t>
            </a:r>
            <a:r>
              <a:rPr lang="en-US" sz="1900" dirty="0" err="1"/>
              <a:t>calyears</a:t>
            </a:r>
            <a:r>
              <a:rPr lang="en-US" sz="1900" dirty="0"/>
              <a:t>, </a:t>
            </a:r>
            <a:r>
              <a:rPr lang="en-US" sz="1900" dirty="0" err="1"/>
              <a:t>calmonth</a:t>
            </a:r>
            <a:r>
              <a:rPr lang="en-US" sz="1900" dirty="0"/>
              <a:t> s</a:t>
            </a:r>
          </a:p>
          <a:p>
            <a:pPr marL="0" indent="0">
              <a:buNone/>
            </a:pPr>
            <a:endParaRPr lang="es-MX" dirty="0"/>
          </a:p>
          <a:p>
            <a:pPr marL="0" indent="0">
              <a:buNone/>
            </a:pPr>
            <a:endParaRPr lang="es-MX" dirty="0"/>
          </a:p>
        </p:txBody>
      </p:sp>
      <p:pic>
        <p:nvPicPr>
          <p:cNvPr id="2" name="Imagen 1">
            <a:extLst>
              <a:ext uri="{FF2B5EF4-FFF2-40B4-BE49-F238E27FC236}">
                <a16:creationId xmlns:a16="http://schemas.microsoft.com/office/drawing/2014/main" id="{3B8B078C-2455-458F-A70D-CBED4962C493}"/>
              </a:ext>
            </a:extLst>
          </p:cNvPr>
          <p:cNvPicPr>
            <a:picLocks noChangeAspect="1"/>
          </p:cNvPicPr>
          <p:nvPr/>
        </p:nvPicPr>
        <p:blipFill>
          <a:blip r:embed="rId2"/>
          <a:stretch>
            <a:fillRect/>
          </a:stretch>
        </p:blipFill>
        <p:spPr>
          <a:xfrm>
            <a:off x="2597059" y="1819547"/>
            <a:ext cx="8387715" cy="453390"/>
          </a:xfrm>
          <a:prstGeom prst="rect">
            <a:avLst/>
          </a:prstGeom>
        </p:spPr>
      </p:pic>
      <p:pic>
        <p:nvPicPr>
          <p:cNvPr id="4" name="Imagen 3">
            <a:extLst>
              <a:ext uri="{FF2B5EF4-FFF2-40B4-BE49-F238E27FC236}">
                <a16:creationId xmlns:a16="http://schemas.microsoft.com/office/drawing/2014/main" id="{5A462853-2335-4915-B8D8-6AB70DCEFF95}"/>
              </a:ext>
            </a:extLst>
          </p:cNvPr>
          <p:cNvPicPr>
            <a:picLocks noChangeAspect="1"/>
          </p:cNvPicPr>
          <p:nvPr/>
        </p:nvPicPr>
        <p:blipFill>
          <a:blip r:embed="rId3"/>
          <a:stretch>
            <a:fillRect/>
          </a:stretch>
        </p:blipFill>
        <p:spPr>
          <a:xfrm>
            <a:off x="3734072" y="2373932"/>
            <a:ext cx="7838874" cy="453390"/>
          </a:xfrm>
          <a:prstGeom prst="rect">
            <a:avLst/>
          </a:prstGeom>
        </p:spPr>
      </p:pic>
      <p:pic>
        <p:nvPicPr>
          <p:cNvPr id="5" name="Imagen 4">
            <a:extLst>
              <a:ext uri="{FF2B5EF4-FFF2-40B4-BE49-F238E27FC236}">
                <a16:creationId xmlns:a16="http://schemas.microsoft.com/office/drawing/2014/main" id="{B02D4BE2-5215-4F91-A807-4E7DFD432324}"/>
              </a:ext>
            </a:extLst>
          </p:cNvPr>
          <p:cNvPicPr>
            <a:picLocks noChangeAspect="1"/>
          </p:cNvPicPr>
          <p:nvPr/>
        </p:nvPicPr>
        <p:blipFill>
          <a:blip r:embed="rId4"/>
          <a:stretch>
            <a:fillRect/>
          </a:stretch>
        </p:blipFill>
        <p:spPr>
          <a:xfrm>
            <a:off x="4698547" y="3035291"/>
            <a:ext cx="5370588" cy="787417"/>
          </a:xfrm>
          <a:prstGeom prst="rect">
            <a:avLst/>
          </a:prstGeom>
        </p:spPr>
      </p:pic>
      <p:pic>
        <p:nvPicPr>
          <p:cNvPr id="6" name="Imagen 5">
            <a:extLst>
              <a:ext uri="{FF2B5EF4-FFF2-40B4-BE49-F238E27FC236}">
                <a16:creationId xmlns:a16="http://schemas.microsoft.com/office/drawing/2014/main" id="{69EB181A-B77F-4DB3-A032-140011B972F3}"/>
              </a:ext>
            </a:extLst>
          </p:cNvPr>
          <p:cNvPicPr>
            <a:picLocks noChangeAspect="1"/>
          </p:cNvPicPr>
          <p:nvPr/>
        </p:nvPicPr>
        <p:blipFill>
          <a:blip r:embed="rId5"/>
          <a:stretch>
            <a:fillRect/>
          </a:stretch>
        </p:blipFill>
        <p:spPr>
          <a:xfrm>
            <a:off x="5790691" y="3905768"/>
            <a:ext cx="6401309" cy="809504"/>
          </a:xfrm>
          <a:prstGeom prst="rect">
            <a:avLst/>
          </a:prstGeom>
        </p:spPr>
      </p:pic>
      <p:pic>
        <p:nvPicPr>
          <p:cNvPr id="7" name="Imagen 6">
            <a:extLst>
              <a:ext uri="{FF2B5EF4-FFF2-40B4-BE49-F238E27FC236}">
                <a16:creationId xmlns:a16="http://schemas.microsoft.com/office/drawing/2014/main" id="{F0914036-2B66-44EB-A91B-267213CCBC86}"/>
              </a:ext>
            </a:extLst>
          </p:cNvPr>
          <p:cNvPicPr>
            <a:picLocks noChangeAspect="1"/>
          </p:cNvPicPr>
          <p:nvPr/>
        </p:nvPicPr>
        <p:blipFill rotWithShape="1">
          <a:blip r:embed="rId6"/>
          <a:srcRect b="-6648"/>
          <a:stretch/>
        </p:blipFill>
        <p:spPr>
          <a:xfrm>
            <a:off x="5460553" y="5510909"/>
            <a:ext cx="6669449" cy="628633"/>
          </a:xfrm>
          <a:prstGeom prst="rect">
            <a:avLst/>
          </a:prstGeom>
        </p:spPr>
      </p:pic>
    </p:spTree>
    <p:extLst>
      <p:ext uri="{BB962C8B-B14F-4D97-AF65-F5344CB8AC3E}">
        <p14:creationId xmlns:p14="http://schemas.microsoft.com/office/powerpoint/2010/main" val="2765626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2F0AF0E-7743-4189-B7CD-339344B350F6}"/>
              </a:ext>
            </a:extLst>
          </p:cNvPr>
          <p:cNvSpPr>
            <a:spLocks noGrp="1"/>
          </p:cNvSpPr>
          <p:nvPr>
            <p:ph idx="1"/>
          </p:nvPr>
        </p:nvSpPr>
        <p:spPr>
          <a:xfrm>
            <a:off x="1097280" y="522513"/>
            <a:ext cx="10058400" cy="5590903"/>
          </a:xfrm>
        </p:spPr>
        <p:txBody>
          <a:bodyPr/>
          <a:lstStyle/>
          <a:p>
            <a:r>
              <a:rPr lang="es-MX" dirty="0" err="1"/>
              <a:t>fdata</a:t>
            </a:r>
            <a:r>
              <a:rPr lang="es-MX" dirty="0"/>
              <a:t>=</a:t>
            </a:r>
            <a:r>
              <a:rPr lang="es-MX" dirty="0" err="1"/>
              <a:t>datastore</a:t>
            </a:r>
            <a:r>
              <a:rPr lang="es-MX" dirty="0"/>
              <a:t>("</a:t>
            </a:r>
            <a:r>
              <a:rPr lang="es-MX" dirty="0" err="1"/>
              <a:t>flights</a:t>
            </a:r>
            <a:r>
              <a:rPr lang="es-MX" dirty="0"/>
              <a:t>*.</a:t>
            </a:r>
            <a:r>
              <a:rPr lang="es-MX" dirty="0" err="1"/>
              <a:t>csv</a:t>
            </a:r>
            <a:r>
              <a:rPr lang="es-MX" dirty="0"/>
              <a:t>");</a:t>
            </a:r>
          </a:p>
          <a:p>
            <a:r>
              <a:rPr lang="es-MX" dirty="0" err="1"/>
              <a:t>flall</a:t>
            </a:r>
            <a:r>
              <a:rPr lang="es-MX" dirty="0"/>
              <a:t>=</a:t>
            </a:r>
            <a:r>
              <a:rPr lang="es-MX" dirty="0" err="1"/>
              <a:t>readall</a:t>
            </a:r>
            <a:r>
              <a:rPr lang="es-MX" dirty="0"/>
              <a:t>(</a:t>
            </a:r>
            <a:r>
              <a:rPr lang="es-MX" dirty="0" err="1"/>
              <a:t>fdata</a:t>
            </a:r>
            <a:r>
              <a:rPr lang="es-MX" dirty="0"/>
              <a:t>)</a:t>
            </a:r>
          </a:p>
          <a:p>
            <a:endParaRPr lang="es-MX" dirty="0"/>
          </a:p>
          <a:p>
            <a:r>
              <a:rPr lang="es-MX" dirty="0" err="1"/>
              <a:t>Join</a:t>
            </a:r>
            <a:r>
              <a:rPr lang="es-MX" dirty="0"/>
              <a:t>()</a:t>
            </a:r>
          </a:p>
          <a:p>
            <a:r>
              <a:rPr lang="es-MX" dirty="0" err="1"/>
              <a:t>Innerjoin</a:t>
            </a:r>
            <a:r>
              <a:rPr lang="es-MX" dirty="0"/>
              <a:t>()</a:t>
            </a:r>
          </a:p>
          <a:p>
            <a:r>
              <a:rPr lang="es-MX" dirty="0" err="1"/>
              <a:t>Outerjoin</a:t>
            </a:r>
            <a:r>
              <a:rPr lang="es-MX" dirty="0"/>
              <a:t>()</a:t>
            </a:r>
          </a:p>
          <a:p>
            <a:endParaRPr lang="es-MX" dirty="0"/>
          </a:p>
        </p:txBody>
      </p:sp>
      <p:pic>
        <p:nvPicPr>
          <p:cNvPr id="2" name="Imagen 1">
            <a:extLst>
              <a:ext uri="{FF2B5EF4-FFF2-40B4-BE49-F238E27FC236}">
                <a16:creationId xmlns:a16="http://schemas.microsoft.com/office/drawing/2014/main" id="{79018BDE-D0CF-4CA5-AB73-9EB940D01736}"/>
              </a:ext>
            </a:extLst>
          </p:cNvPr>
          <p:cNvPicPr>
            <a:picLocks noChangeAspect="1"/>
          </p:cNvPicPr>
          <p:nvPr/>
        </p:nvPicPr>
        <p:blipFill>
          <a:blip r:embed="rId2"/>
          <a:stretch>
            <a:fillRect/>
          </a:stretch>
        </p:blipFill>
        <p:spPr>
          <a:xfrm>
            <a:off x="462298" y="3866604"/>
            <a:ext cx="11607782" cy="1789204"/>
          </a:xfrm>
          <a:prstGeom prst="rect">
            <a:avLst/>
          </a:prstGeom>
        </p:spPr>
      </p:pic>
    </p:spTree>
    <p:extLst>
      <p:ext uri="{BB962C8B-B14F-4D97-AF65-F5344CB8AC3E}">
        <p14:creationId xmlns:p14="http://schemas.microsoft.com/office/powerpoint/2010/main" val="3471082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65917C-C30F-4B04-B157-F30167D8EAE4}"/>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D562F52-3892-4AA1-A9D3-2B175ADF3EB5}"/>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4D381BBB-382D-4F79-AA8D-5B4C05E34292}"/>
              </a:ext>
            </a:extLst>
          </p:cNvPr>
          <p:cNvPicPr>
            <a:picLocks noChangeAspect="1"/>
          </p:cNvPicPr>
          <p:nvPr/>
        </p:nvPicPr>
        <p:blipFill>
          <a:blip r:embed="rId2"/>
          <a:stretch>
            <a:fillRect/>
          </a:stretch>
        </p:blipFill>
        <p:spPr>
          <a:xfrm>
            <a:off x="718455" y="482545"/>
            <a:ext cx="11026051" cy="5690865"/>
          </a:xfrm>
          <a:prstGeom prst="rect">
            <a:avLst/>
          </a:prstGeom>
        </p:spPr>
      </p:pic>
      <p:sp>
        <p:nvSpPr>
          <p:cNvPr id="5" name="CuadroTexto 4">
            <a:extLst>
              <a:ext uri="{FF2B5EF4-FFF2-40B4-BE49-F238E27FC236}">
                <a16:creationId xmlns:a16="http://schemas.microsoft.com/office/drawing/2014/main" id="{65480B3D-7BE7-48A2-A2D8-C33EC95EE684}"/>
              </a:ext>
            </a:extLst>
          </p:cNvPr>
          <p:cNvSpPr txBox="1"/>
          <p:nvPr/>
        </p:nvSpPr>
        <p:spPr>
          <a:xfrm>
            <a:off x="1097280" y="3429000"/>
            <a:ext cx="3709851" cy="1754326"/>
          </a:xfrm>
          <a:prstGeom prst="rect">
            <a:avLst/>
          </a:prstGeom>
          <a:noFill/>
        </p:spPr>
        <p:txBody>
          <a:bodyPr wrap="square" rtlCol="0">
            <a:spAutoFit/>
          </a:bodyPr>
          <a:lstStyle/>
          <a:p>
            <a:r>
              <a:rPr lang="es-MX" dirty="0" err="1"/>
              <a:t>Join</a:t>
            </a:r>
            <a:r>
              <a:rPr lang="es-MX" dirty="0"/>
              <a:t> </a:t>
            </a:r>
          </a:p>
          <a:p>
            <a:r>
              <a:rPr lang="es-MX" dirty="0" err="1"/>
              <a:t>Innerjoining</a:t>
            </a:r>
            <a:endParaRPr lang="es-MX" dirty="0"/>
          </a:p>
          <a:p>
            <a:r>
              <a:rPr lang="es-MX" dirty="0" err="1"/>
              <a:t>Outer</a:t>
            </a:r>
            <a:r>
              <a:rPr lang="es-MX" dirty="0"/>
              <a:t> </a:t>
            </a:r>
            <a:r>
              <a:rPr lang="es-MX" dirty="0" err="1"/>
              <a:t>joining</a:t>
            </a:r>
            <a:endParaRPr lang="es-MX" dirty="0"/>
          </a:p>
          <a:p>
            <a:endParaRPr lang="es-MX" dirty="0"/>
          </a:p>
          <a:p>
            <a:endParaRPr lang="es-MX" dirty="0"/>
          </a:p>
          <a:p>
            <a:endParaRPr lang="es-MX" dirty="0"/>
          </a:p>
        </p:txBody>
      </p:sp>
    </p:spTree>
    <p:extLst>
      <p:ext uri="{BB962C8B-B14F-4D97-AF65-F5344CB8AC3E}">
        <p14:creationId xmlns:p14="http://schemas.microsoft.com/office/powerpoint/2010/main" val="3485175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8C3B29D1-C0E0-4C8C-B534-296A22211D48}"/>
              </a:ext>
            </a:extLst>
          </p:cNvPr>
          <p:cNvPicPr>
            <a:picLocks noGrp="1" noChangeAspect="1"/>
          </p:cNvPicPr>
          <p:nvPr>
            <p:ph idx="1"/>
          </p:nvPr>
        </p:nvPicPr>
        <p:blipFill>
          <a:blip r:embed="rId2"/>
          <a:stretch>
            <a:fillRect/>
          </a:stretch>
        </p:blipFill>
        <p:spPr>
          <a:xfrm>
            <a:off x="6226447" y="390072"/>
            <a:ext cx="5076825" cy="895350"/>
          </a:xfrm>
          <a:prstGeom prst="rect">
            <a:avLst/>
          </a:prstGeom>
        </p:spPr>
      </p:pic>
      <p:pic>
        <p:nvPicPr>
          <p:cNvPr id="5" name="Imagen 4">
            <a:extLst>
              <a:ext uri="{FF2B5EF4-FFF2-40B4-BE49-F238E27FC236}">
                <a16:creationId xmlns:a16="http://schemas.microsoft.com/office/drawing/2014/main" id="{5281A014-8B83-4631-BA3B-95CD317FC315}"/>
              </a:ext>
            </a:extLst>
          </p:cNvPr>
          <p:cNvPicPr>
            <a:picLocks noChangeAspect="1"/>
          </p:cNvPicPr>
          <p:nvPr/>
        </p:nvPicPr>
        <p:blipFill>
          <a:blip r:embed="rId3"/>
          <a:stretch>
            <a:fillRect/>
          </a:stretch>
        </p:blipFill>
        <p:spPr>
          <a:xfrm>
            <a:off x="1605506" y="599985"/>
            <a:ext cx="3258871" cy="445044"/>
          </a:xfrm>
          <a:prstGeom prst="rect">
            <a:avLst/>
          </a:prstGeom>
        </p:spPr>
      </p:pic>
      <p:pic>
        <p:nvPicPr>
          <p:cNvPr id="6" name="Imagen 5">
            <a:extLst>
              <a:ext uri="{FF2B5EF4-FFF2-40B4-BE49-F238E27FC236}">
                <a16:creationId xmlns:a16="http://schemas.microsoft.com/office/drawing/2014/main" id="{60EB01D0-877D-4F11-B046-28607E55BAF1}"/>
              </a:ext>
            </a:extLst>
          </p:cNvPr>
          <p:cNvPicPr>
            <a:picLocks noChangeAspect="1"/>
          </p:cNvPicPr>
          <p:nvPr/>
        </p:nvPicPr>
        <p:blipFill>
          <a:blip r:embed="rId4"/>
          <a:stretch>
            <a:fillRect/>
          </a:stretch>
        </p:blipFill>
        <p:spPr>
          <a:xfrm>
            <a:off x="1605506" y="1291953"/>
            <a:ext cx="7446235" cy="602161"/>
          </a:xfrm>
          <a:prstGeom prst="rect">
            <a:avLst/>
          </a:prstGeom>
        </p:spPr>
      </p:pic>
      <p:pic>
        <p:nvPicPr>
          <p:cNvPr id="7" name="Imagen 6">
            <a:extLst>
              <a:ext uri="{FF2B5EF4-FFF2-40B4-BE49-F238E27FC236}">
                <a16:creationId xmlns:a16="http://schemas.microsoft.com/office/drawing/2014/main" id="{F3672DDE-E8F2-426F-BE2E-64FA4B8FDDB8}"/>
              </a:ext>
            </a:extLst>
          </p:cNvPr>
          <p:cNvPicPr>
            <a:picLocks noChangeAspect="1"/>
          </p:cNvPicPr>
          <p:nvPr/>
        </p:nvPicPr>
        <p:blipFill>
          <a:blip r:embed="rId5"/>
          <a:stretch>
            <a:fillRect/>
          </a:stretch>
        </p:blipFill>
        <p:spPr>
          <a:xfrm>
            <a:off x="1311185" y="2010409"/>
            <a:ext cx="2990850" cy="1743075"/>
          </a:xfrm>
          <a:prstGeom prst="rect">
            <a:avLst/>
          </a:prstGeom>
        </p:spPr>
      </p:pic>
      <p:pic>
        <p:nvPicPr>
          <p:cNvPr id="2" name="Imagen 1">
            <a:extLst>
              <a:ext uri="{FF2B5EF4-FFF2-40B4-BE49-F238E27FC236}">
                <a16:creationId xmlns:a16="http://schemas.microsoft.com/office/drawing/2014/main" id="{20ECD092-4282-4DD2-865C-C23C5319B421}"/>
              </a:ext>
            </a:extLst>
          </p:cNvPr>
          <p:cNvPicPr>
            <a:picLocks noChangeAspect="1"/>
          </p:cNvPicPr>
          <p:nvPr/>
        </p:nvPicPr>
        <p:blipFill rotWithShape="1">
          <a:blip r:embed="rId6"/>
          <a:srcRect l="41465" t="46665" r="27785" b="37899"/>
          <a:stretch/>
        </p:blipFill>
        <p:spPr>
          <a:xfrm>
            <a:off x="5188678" y="2547256"/>
            <a:ext cx="6248407" cy="1763487"/>
          </a:xfrm>
          <a:prstGeom prst="rect">
            <a:avLst/>
          </a:prstGeom>
        </p:spPr>
      </p:pic>
    </p:spTree>
    <p:extLst>
      <p:ext uri="{BB962C8B-B14F-4D97-AF65-F5344CB8AC3E}">
        <p14:creationId xmlns:p14="http://schemas.microsoft.com/office/powerpoint/2010/main" val="37865045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FEF3B5E-21C3-4296-84DC-01FDC8131A1F}"/>
              </a:ext>
            </a:extLst>
          </p:cNvPr>
          <p:cNvPicPr>
            <a:picLocks noChangeAspect="1"/>
          </p:cNvPicPr>
          <p:nvPr/>
        </p:nvPicPr>
        <p:blipFill>
          <a:blip r:embed="rId2"/>
          <a:stretch>
            <a:fillRect/>
          </a:stretch>
        </p:blipFill>
        <p:spPr>
          <a:xfrm>
            <a:off x="314795" y="509666"/>
            <a:ext cx="5475906" cy="2434099"/>
          </a:xfrm>
          <a:prstGeom prst="rect">
            <a:avLst/>
          </a:prstGeom>
        </p:spPr>
      </p:pic>
      <p:pic>
        <p:nvPicPr>
          <p:cNvPr id="5" name="Imagen 4">
            <a:extLst>
              <a:ext uri="{FF2B5EF4-FFF2-40B4-BE49-F238E27FC236}">
                <a16:creationId xmlns:a16="http://schemas.microsoft.com/office/drawing/2014/main" id="{46B63D3D-F271-465B-A202-CB7578EF2C46}"/>
              </a:ext>
            </a:extLst>
          </p:cNvPr>
          <p:cNvPicPr>
            <a:picLocks noChangeAspect="1"/>
          </p:cNvPicPr>
          <p:nvPr/>
        </p:nvPicPr>
        <p:blipFill>
          <a:blip r:embed="rId3"/>
          <a:stretch>
            <a:fillRect/>
          </a:stretch>
        </p:blipFill>
        <p:spPr>
          <a:xfrm>
            <a:off x="5952830" y="509666"/>
            <a:ext cx="5209299" cy="2698542"/>
          </a:xfrm>
          <a:prstGeom prst="rect">
            <a:avLst/>
          </a:prstGeom>
        </p:spPr>
      </p:pic>
      <p:pic>
        <p:nvPicPr>
          <p:cNvPr id="6" name="Imagen 5">
            <a:extLst>
              <a:ext uri="{FF2B5EF4-FFF2-40B4-BE49-F238E27FC236}">
                <a16:creationId xmlns:a16="http://schemas.microsoft.com/office/drawing/2014/main" id="{9208F12E-8B94-4E83-9D8D-62DCCCCBB329}"/>
              </a:ext>
            </a:extLst>
          </p:cNvPr>
          <p:cNvPicPr>
            <a:picLocks noChangeAspect="1"/>
          </p:cNvPicPr>
          <p:nvPr/>
        </p:nvPicPr>
        <p:blipFill>
          <a:blip r:embed="rId4"/>
          <a:stretch>
            <a:fillRect/>
          </a:stretch>
        </p:blipFill>
        <p:spPr>
          <a:xfrm>
            <a:off x="6765922" y="3429000"/>
            <a:ext cx="5372066" cy="2706854"/>
          </a:xfrm>
          <a:prstGeom prst="rect">
            <a:avLst/>
          </a:prstGeom>
        </p:spPr>
      </p:pic>
      <p:pic>
        <p:nvPicPr>
          <p:cNvPr id="7" name="Imagen 6">
            <a:extLst>
              <a:ext uri="{FF2B5EF4-FFF2-40B4-BE49-F238E27FC236}">
                <a16:creationId xmlns:a16="http://schemas.microsoft.com/office/drawing/2014/main" id="{7944286B-307E-4E46-B5A9-9E61DF419A72}"/>
              </a:ext>
            </a:extLst>
          </p:cNvPr>
          <p:cNvPicPr>
            <a:picLocks noChangeAspect="1"/>
          </p:cNvPicPr>
          <p:nvPr/>
        </p:nvPicPr>
        <p:blipFill>
          <a:blip r:embed="rId5"/>
          <a:stretch>
            <a:fillRect/>
          </a:stretch>
        </p:blipFill>
        <p:spPr>
          <a:xfrm>
            <a:off x="523704" y="3508420"/>
            <a:ext cx="5820101" cy="2698543"/>
          </a:xfrm>
          <a:prstGeom prst="rect">
            <a:avLst/>
          </a:prstGeom>
        </p:spPr>
      </p:pic>
    </p:spTree>
    <p:extLst>
      <p:ext uri="{BB962C8B-B14F-4D97-AF65-F5344CB8AC3E}">
        <p14:creationId xmlns:p14="http://schemas.microsoft.com/office/powerpoint/2010/main" val="2119563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810A1E37-E407-4FB7-B163-F610F3D4479E}"/>
              </a:ext>
            </a:extLst>
          </p:cNvPr>
          <p:cNvPicPr>
            <a:picLocks noGrp="1" noChangeAspect="1"/>
          </p:cNvPicPr>
          <p:nvPr>
            <p:ph idx="1"/>
          </p:nvPr>
        </p:nvPicPr>
        <p:blipFill>
          <a:blip r:embed="rId2"/>
          <a:stretch>
            <a:fillRect/>
          </a:stretch>
        </p:blipFill>
        <p:spPr>
          <a:xfrm>
            <a:off x="7049679" y="2290143"/>
            <a:ext cx="4867275" cy="3295650"/>
          </a:xfrm>
          <a:prstGeom prst="rect">
            <a:avLst/>
          </a:prstGeom>
        </p:spPr>
      </p:pic>
      <p:pic>
        <p:nvPicPr>
          <p:cNvPr id="4" name="Imagen 3">
            <a:extLst>
              <a:ext uri="{FF2B5EF4-FFF2-40B4-BE49-F238E27FC236}">
                <a16:creationId xmlns:a16="http://schemas.microsoft.com/office/drawing/2014/main" id="{326A2E3D-3526-435D-9DA9-1794963F1106}"/>
              </a:ext>
            </a:extLst>
          </p:cNvPr>
          <p:cNvPicPr>
            <a:picLocks noChangeAspect="1"/>
          </p:cNvPicPr>
          <p:nvPr/>
        </p:nvPicPr>
        <p:blipFill>
          <a:blip r:embed="rId3"/>
          <a:stretch>
            <a:fillRect/>
          </a:stretch>
        </p:blipFill>
        <p:spPr>
          <a:xfrm>
            <a:off x="1210491" y="221932"/>
            <a:ext cx="7315200" cy="561975"/>
          </a:xfrm>
          <a:prstGeom prst="rect">
            <a:avLst/>
          </a:prstGeom>
        </p:spPr>
      </p:pic>
      <p:pic>
        <p:nvPicPr>
          <p:cNvPr id="5" name="Imagen 4">
            <a:extLst>
              <a:ext uri="{FF2B5EF4-FFF2-40B4-BE49-F238E27FC236}">
                <a16:creationId xmlns:a16="http://schemas.microsoft.com/office/drawing/2014/main" id="{6BBA6753-B72B-4A87-870B-8FD1AF2DFBBB}"/>
              </a:ext>
            </a:extLst>
          </p:cNvPr>
          <p:cNvPicPr>
            <a:picLocks noChangeAspect="1"/>
          </p:cNvPicPr>
          <p:nvPr/>
        </p:nvPicPr>
        <p:blipFill>
          <a:blip r:embed="rId4"/>
          <a:stretch>
            <a:fillRect/>
          </a:stretch>
        </p:blipFill>
        <p:spPr>
          <a:xfrm>
            <a:off x="1210491" y="836084"/>
            <a:ext cx="5959389" cy="1567482"/>
          </a:xfrm>
          <a:prstGeom prst="rect">
            <a:avLst/>
          </a:prstGeom>
        </p:spPr>
      </p:pic>
      <p:pic>
        <p:nvPicPr>
          <p:cNvPr id="7" name="Imagen 6">
            <a:extLst>
              <a:ext uri="{FF2B5EF4-FFF2-40B4-BE49-F238E27FC236}">
                <a16:creationId xmlns:a16="http://schemas.microsoft.com/office/drawing/2014/main" id="{6F891AC5-F4C9-450F-8D0F-444F717933AB}"/>
              </a:ext>
            </a:extLst>
          </p:cNvPr>
          <p:cNvPicPr>
            <a:picLocks noChangeAspect="1"/>
          </p:cNvPicPr>
          <p:nvPr/>
        </p:nvPicPr>
        <p:blipFill>
          <a:blip r:embed="rId5"/>
          <a:stretch>
            <a:fillRect/>
          </a:stretch>
        </p:blipFill>
        <p:spPr>
          <a:xfrm>
            <a:off x="1210491" y="2414779"/>
            <a:ext cx="5085396" cy="819150"/>
          </a:xfrm>
          <a:prstGeom prst="rect">
            <a:avLst/>
          </a:prstGeom>
        </p:spPr>
      </p:pic>
      <p:sp>
        <p:nvSpPr>
          <p:cNvPr id="9" name="CuadroTexto 8">
            <a:extLst>
              <a:ext uri="{FF2B5EF4-FFF2-40B4-BE49-F238E27FC236}">
                <a16:creationId xmlns:a16="http://schemas.microsoft.com/office/drawing/2014/main" id="{3CB6B5F0-4557-4793-83AC-AC5836652C95}"/>
              </a:ext>
            </a:extLst>
          </p:cNvPr>
          <p:cNvSpPr txBox="1"/>
          <p:nvPr/>
        </p:nvSpPr>
        <p:spPr>
          <a:xfrm>
            <a:off x="1319349" y="3696789"/>
            <a:ext cx="4976538" cy="369332"/>
          </a:xfrm>
          <a:prstGeom prst="rect">
            <a:avLst/>
          </a:prstGeom>
          <a:noFill/>
        </p:spPr>
        <p:txBody>
          <a:bodyPr wrap="square" rtlCol="0">
            <a:spAutoFit/>
          </a:bodyPr>
          <a:lstStyle/>
          <a:p>
            <a:r>
              <a:rPr lang="es-MX" dirty="0" err="1"/>
              <a:t>nnz</a:t>
            </a:r>
            <a:endParaRPr lang="es-MX" dirty="0"/>
          </a:p>
        </p:txBody>
      </p:sp>
    </p:spTree>
    <p:extLst>
      <p:ext uri="{BB962C8B-B14F-4D97-AF65-F5344CB8AC3E}">
        <p14:creationId xmlns:p14="http://schemas.microsoft.com/office/powerpoint/2010/main" val="6793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E96704F-A6B5-43A0-8024-6A7A8609D7B2}"/>
              </a:ext>
            </a:extLst>
          </p:cNvPr>
          <p:cNvPicPr>
            <a:picLocks noChangeAspect="1"/>
          </p:cNvPicPr>
          <p:nvPr/>
        </p:nvPicPr>
        <p:blipFill rotWithShape="1">
          <a:blip r:embed="rId2"/>
          <a:srcRect l="17336" t="8942" r="16639" b="17799"/>
          <a:stretch/>
        </p:blipFill>
        <p:spPr>
          <a:xfrm>
            <a:off x="920611" y="81197"/>
            <a:ext cx="5366479" cy="3347803"/>
          </a:xfrm>
          <a:prstGeom prst="rect">
            <a:avLst/>
          </a:prstGeom>
        </p:spPr>
      </p:pic>
      <p:pic>
        <p:nvPicPr>
          <p:cNvPr id="5" name="Imagen 4">
            <a:extLst>
              <a:ext uri="{FF2B5EF4-FFF2-40B4-BE49-F238E27FC236}">
                <a16:creationId xmlns:a16="http://schemas.microsoft.com/office/drawing/2014/main" id="{2E2F3FC3-D66D-46A4-B8D3-23DE2B891746}"/>
              </a:ext>
            </a:extLst>
          </p:cNvPr>
          <p:cNvPicPr>
            <a:picLocks noChangeAspect="1"/>
          </p:cNvPicPr>
          <p:nvPr/>
        </p:nvPicPr>
        <p:blipFill>
          <a:blip r:embed="rId3"/>
          <a:stretch>
            <a:fillRect/>
          </a:stretch>
        </p:blipFill>
        <p:spPr>
          <a:xfrm>
            <a:off x="7309014" y="777365"/>
            <a:ext cx="2924175" cy="533400"/>
          </a:xfrm>
          <a:prstGeom prst="rect">
            <a:avLst/>
          </a:prstGeom>
        </p:spPr>
      </p:pic>
      <p:pic>
        <p:nvPicPr>
          <p:cNvPr id="6" name="Imagen 5">
            <a:extLst>
              <a:ext uri="{FF2B5EF4-FFF2-40B4-BE49-F238E27FC236}">
                <a16:creationId xmlns:a16="http://schemas.microsoft.com/office/drawing/2014/main" id="{101B6083-E6FD-4AE2-9423-E0C813EA3CBD}"/>
              </a:ext>
            </a:extLst>
          </p:cNvPr>
          <p:cNvPicPr>
            <a:picLocks noChangeAspect="1"/>
          </p:cNvPicPr>
          <p:nvPr/>
        </p:nvPicPr>
        <p:blipFill rotWithShape="1">
          <a:blip r:embed="rId4"/>
          <a:srcRect l="7746" t="38246" r="50000" b="57818"/>
          <a:stretch/>
        </p:blipFill>
        <p:spPr>
          <a:xfrm>
            <a:off x="6775553" y="1402205"/>
            <a:ext cx="5151620" cy="269822"/>
          </a:xfrm>
          <a:prstGeom prst="rect">
            <a:avLst/>
          </a:prstGeom>
        </p:spPr>
      </p:pic>
      <p:pic>
        <p:nvPicPr>
          <p:cNvPr id="7" name="Imagen 6">
            <a:extLst>
              <a:ext uri="{FF2B5EF4-FFF2-40B4-BE49-F238E27FC236}">
                <a16:creationId xmlns:a16="http://schemas.microsoft.com/office/drawing/2014/main" id="{AC85004A-B537-4637-A191-EF5AFD658D25}"/>
              </a:ext>
            </a:extLst>
          </p:cNvPr>
          <p:cNvPicPr>
            <a:picLocks noChangeAspect="1"/>
          </p:cNvPicPr>
          <p:nvPr/>
        </p:nvPicPr>
        <p:blipFill>
          <a:blip r:embed="rId5"/>
          <a:stretch>
            <a:fillRect/>
          </a:stretch>
        </p:blipFill>
        <p:spPr>
          <a:xfrm>
            <a:off x="7074888" y="2374320"/>
            <a:ext cx="4552950" cy="542925"/>
          </a:xfrm>
          <a:prstGeom prst="rect">
            <a:avLst/>
          </a:prstGeom>
        </p:spPr>
      </p:pic>
      <p:pic>
        <p:nvPicPr>
          <p:cNvPr id="8" name="Imagen 7">
            <a:extLst>
              <a:ext uri="{FF2B5EF4-FFF2-40B4-BE49-F238E27FC236}">
                <a16:creationId xmlns:a16="http://schemas.microsoft.com/office/drawing/2014/main" id="{B5FEE509-427A-4F1B-A6B3-A1B85B86110C}"/>
              </a:ext>
            </a:extLst>
          </p:cNvPr>
          <p:cNvPicPr>
            <a:picLocks noChangeAspect="1"/>
          </p:cNvPicPr>
          <p:nvPr/>
        </p:nvPicPr>
        <p:blipFill>
          <a:blip r:embed="rId6"/>
          <a:stretch>
            <a:fillRect/>
          </a:stretch>
        </p:blipFill>
        <p:spPr>
          <a:xfrm>
            <a:off x="1855000" y="3520440"/>
            <a:ext cx="8378189" cy="3059860"/>
          </a:xfrm>
          <a:prstGeom prst="rect">
            <a:avLst/>
          </a:prstGeom>
        </p:spPr>
      </p:pic>
    </p:spTree>
    <p:extLst>
      <p:ext uri="{BB962C8B-B14F-4D97-AF65-F5344CB8AC3E}">
        <p14:creationId xmlns:p14="http://schemas.microsoft.com/office/powerpoint/2010/main" val="4214120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EBD796C1-FA92-4F28-A597-62C089896B4C}"/>
              </a:ext>
            </a:extLst>
          </p:cNvPr>
          <p:cNvPicPr>
            <a:picLocks noChangeAspect="1"/>
          </p:cNvPicPr>
          <p:nvPr/>
        </p:nvPicPr>
        <p:blipFill rotWithShape="1">
          <a:blip r:embed="rId2"/>
          <a:srcRect b="51587"/>
          <a:stretch/>
        </p:blipFill>
        <p:spPr>
          <a:xfrm>
            <a:off x="799026" y="1304144"/>
            <a:ext cx="10941063" cy="3467148"/>
          </a:xfrm>
          <a:prstGeom prst="rect">
            <a:avLst/>
          </a:prstGeom>
        </p:spPr>
      </p:pic>
    </p:spTree>
    <p:extLst>
      <p:ext uri="{BB962C8B-B14F-4D97-AF65-F5344CB8AC3E}">
        <p14:creationId xmlns:p14="http://schemas.microsoft.com/office/powerpoint/2010/main" val="910891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FFE12EE8-E1F3-4417-85E7-6348718C4B7F}"/>
              </a:ext>
            </a:extLst>
          </p:cNvPr>
          <p:cNvPicPr>
            <a:picLocks noChangeAspect="1"/>
          </p:cNvPicPr>
          <p:nvPr/>
        </p:nvPicPr>
        <p:blipFill>
          <a:blip r:embed="rId2"/>
          <a:stretch>
            <a:fillRect/>
          </a:stretch>
        </p:blipFill>
        <p:spPr>
          <a:xfrm>
            <a:off x="862421" y="300990"/>
            <a:ext cx="4010025" cy="2281363"/>
          </a:xfrm>
          <a:prstGeom prst="rect">
            <a:avLst/>
          </a:prstGeom>
        </p:spPr>
      </p:pic>
      <p:pic>
        <p:nvPicPr>
          <p:cNvPr id="5" name="Imagen 4">
            <a:extLst>
              <a:ext uri="{FF2B5EF4-FFF2-40B4-BE49-F238E27FC236}">
                <a16:creationId xmlns:a16="http://schemas.microsoft.com/office/drawing/2014/main" id="{89146BB2-9718-418D-926F-5980822EC5F3}"/>
              </a:ext>
            </a:extLst>
          </p:cNvPr>
          <p:cNvPicPr>
            <a:picLocks noChangeAspect="1"/>
          </p:cNvPicPr>
          <p:nvPr/>
        </p:nvPicPr>
        <p:blipFill>
          <a:blip r:embed="rId3"/>
          <a:stretch>
            <a:fillRect/>
          </a:stretch>
        </p:blipFill>
        <p:spPr>
          <a:xfrm>
            <a:off x="5245509" y="791114"/>
            <a:ext cx="3127919" cy="1507950"/>
          </a:xfrm>
          <a:prstGeom prst="rect">
            <a:avLst/>
          </a:prstGeom>
        </p:spPr>
      </p:pic>
      <p:pic>
        <p:nvPicPr>
          <p:cNvPr id="2" name="Imagen 1">
            <a:extLst>
              <a:ext uri="{FF2B5EF4-FFF2-40B4-BE49-F238E27FC236}">
                <a16:creationId xmlns:a16="http://schemas.microsoft.com/office/drawing/2014/main" id="{C7A28958-C5BD-43DD-AA6D-7B484D4709F7}"/>
              </a:ext>
            </a:extLst>
          </p:cNvPr>
          <p:cNvPicPr>
            <a:picLocks noChangeAspect="1"/>
          </p:cNvPicPr>
          <p:nvPr/>
        </p:nvPicPr>
        <p:blipFill rotWithShape="1">
          <a:blip r:embed="rId4"/>
          <a:srcRect l="34672" t="33263" r="17746" b="44738"/>
          <a:stretch/>
        </p:blipFill>
        <p:spPr>
          <a:xfrm>
            <a:off x="674557" y="3429000"/>
            <a:ext cx="10148140" cy="2637886"/>
          </a:xfrm>
          <a:prstGeom prst="rect">
            <a:avLst/>
          </a:prstGeom>
        </p:spPr>
      </p:pic>
    </p:spTree>
    <p:extLst>
      <p:ext uri="{BB962C8B-B14F-4D97-AF65-F5344CB8AC3E}">
        <p14:creationId xmlns:p14="http://schemas.microsoft.com/office/powerpoint/2010/main" val="1791419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0B16A53-9EBD-4D66-8569-4657EE62FD3E}"/>
              </a:ext>
            </a:extLst>
          </p:cNvPr>
          <p:cNvPicPr>
            <a:picLocks noChangeAspect="1"/>
          </p:cNvPicPr>
          <p:nvPr/>
        </p:nvPicPr>
        <p:blipFill rotWithShape="1">
          <a:blip r:embed="rId2"/>
          <a:srcRect l="10634" t="30040" r="41455" b="46466"/>
          <a:stretch/>
        </p:blipFill>
        <p:spPr>
          <a:xfrm>
            <a:off x="1029559" y="3429000"/>
            <a:ext cx="9517040" cy="2623857"/>
          </a:xfrm>
          <a:prstGeom prst="rect">
            <a:avLst/>
          </a:prstGeom>
        </p:spPr>
      </p:pic>
      <p:pic>
        <p:nvPicPr>
          <p:cNvPr id="2" name="Imagen 1">
            <a:extLst>
              <a:ext uri="{FF2B5EF4-FFF2-40B4-BE49-F238E27FC236}">
                <a16:creationId xmlns:a16="http://schemas.microsoft.com/office/drawing/2014/main" id="{20DDD6F7-AF8D-4F80-9F93-3F96D498724F}"/>
              </a:ext>
            </a:extLst>
          </p:cNvPr>
          <p:cNvPicPr>
            <a:picLocks noChangeAspect="1"/>
          </p:cNvPicPr>
          <p:nvPr/>
        </p:nvPicPr>
        <p:blipFill rotWithShape="1">
          <a:blip r:embed="rId3"/>
          <a:srcRect l="34393" t="36946" r="26500" b="39614"/>
          <a:stretch/>
        </p:blipFill>
        <p:spPr>
          <a:xfrm>
            <a:off x="1186313" y="287381"/>
            <a:ext cx="8545516" cy="2624405"/>
          </a:xfrm>
          <a:prstGeom prst="rect">
            <a:avLst/>
          </a:prstGeom>
        </p:spPr>
      </p:pic>
    </p:spTree>
    <p:extLst>
      <p:ext uri="{BB962C8B-B14F-4D97-AF65-F5344CB8AC3E}">
        <p14:creationId xmlns:p14="http://schemas.microsoft.com/office/powerpoint/2010/main" val="843014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BEE2D94F-B3CA-4ECE-B988-BC854DBE284E}"/>
              </a:ext>
            </a:extLst>
          </p:cNvPr>
          <p:cNvPicPr>
            <a:picLocks noChangeAspect="1"/>
          </p:cNvPicPr>
          <p:nvPr/>
        </p:nvPicPr>
        <p:blipFill rotWithShape="1">
          <a:blip r:embed="rId2"/>
          <a:srcRect l="34180" t="29718" r="21189" b="21953"/>
          <a:stretch/>
        </p:blipFill>
        <p:spPr>
          <a:xfrm>
            <a:off x="503909" y="350677"/>
            <a:ext cx="9328878" cy="5679567"/>
          </a:xfrm>
          <a:prstGeom prst="rect">
            <a:avLst/>
          </a:prstGeom>
        </p:spPr>
      </p:pic>
      <p:pic>
        <p:nvPicPr>
          <p:cNvPr id="6" name="Imagen 5">
            <a:extLst>
              <a:ext uri="{FF2B5EF4-FFF2-40B4-BE49-F238E27FC236}">
                <a16:creationId xmlns:a16="http://schemas.microsoft.com/office/drawing/2014/main" id="{1CEB66DA-FDB9-4488-9291-09797777B955}"/>
              </a:ext>
            </a:extLst>
          </p:cNvPr>
          <p:cNvPicPr>
            <a:picLocks noChangeAspect="1"/>
          </p:cNvPicPr>
          <p:nvPr/>
        </p:nvPicPr>
        <p:blipFill rotWithShape="1">
          <a:blip r:embed="rId3"/>
          <a:srcRect r="90765"/>
          <a:stretch/>
        </p:blipFill>
        <p:spPr>
          <a:xfrm>
            <a:off x="5813422" y="1509242"/>
            <a:ext cx="1670590" cy="2325481"/>
          </a:xfrm>
          <a:prstGeom prst="rect">
            <a:avLst/>
          </a:prstGeom>
        </p:spPr>
      </p:pic>
      <p:pic>
        <p:nvPicPr>
          <p:cNvPr id="8" name="Imagen 7">
            <a:extLst>
              <a:ext uri="{FF2B5EF4-FFF2-40B4-BE49-F238E27FC236}">
                <a16:creationId xmlns:a16="http://schemas.microsoft.com/office/drawing/2014/main" id="{203E57E5-C910-4AEA-9DD0-677EDB2504E3}"/>
              </a:ext>
            </a:extLst>
          </p:cNvPr>
          <p:cNvPicPr>
            <a:picLocks noChangeAspect="1"/>
          </p:cNvPicPr>
          <p:nvPr/>
        </p:nvPicPr>
        <p:blipFill rotWithShape="1">
          <a:blip r:embed="rId3"/>
          <a:srcRect l="50154"/>
          <a:stretch/>
        </p:blipFill>
        <p:spPr>
          <a:xfrm>
            <a:off x="7596554" y="1509241"/>
            <a:ext cx="3713871" cy="2333029"/>
          </a:xfrm>
          <a:prstGeom prst="rect">
            <a:avLst/>
          </a:prstGeom>
        </p:spPr>
      </p:pic>
    </p:spTree>
    <p:extLst>
      <p:ext uri="{BB962C8B-B14F-4D97-AF65-F5344CB8AC3E}">
        <p14:creationId xmlns:p14="http://schemas.microsoft.com/office/powerpoint/2010/main" val="1535077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1C1AC21-C26E-4409-BA56-253A0AFCF495}"/>
              </a:ext>
            </a:extLst>
          </p:cNvPr>
          <p:cNvPicPr>
            <a:picLocks noChangeAspect="1"/>
          </p:cNvPicPr>
          <p:nvPr/>
        </p:nvPicPr>
        <p:blipFill rotWithShape="1">
          <a:blip r:embed="rId2"/>
          <a:srcRect l="10069" t="29214" r="37123" b="21265"/>
          <a:stretch/>
        </p:blipFill>
        <p:spPr>
          <a:xfrm>
            <a:off x="200417" y="325675"/>
            <a:ext cx="8053913" cy="4246324"/>
          </a:xfrm>
          <a:prstGeom prst="rect">
            <a:avLst/>
          </a:prstGeom>
        </p:spPr>
      </p:pic>
      <p:pic>
        <p:nvPicPr>
          <p:cNvPr id="3" name="Imagen 2">
            <a:extLst>
              <a:ext uri="{FF2B5EF4-FFF2-40B4-BE49-F238E27FC236}">
                <a16:creationId xmlns:a16="http://schemas.microsoft.com/office/drawing/2014/main" id="{C9EAC08F-D535-4922-924C-A0AAAAD1FD08}"/>
              </a:ext>
            </a:extLst>
          </p:cNvPr>
          <p:cNvPicPr>
            <a:picLocks noChangeAspect="1"/>
          </p:cNvPicPr>
          <p:nvPr/>
        </p:nvPicPr>
        <p:blipFill rotWithShape="1">
          <a:blip r:embed="rId3"/>
          <a:srcRect l="9349" t="28848" r="50000" b="6645"/>
          <a:stretch/>
        </p:blipFill>
        <p:spPr>
          <a:xfrm>
            <a:off x="7035451" y="1828799"/>
            <a:ext cx="4956132" cy="4421688"/>
          </a:xfrm>
          <a:prstGeom prst="rect">
            <a:avLst/>
          </a:prstGeom>
        </p:spPr>
      </p:pic>
    </p:spTree>
    <p:extLst>
      <p:ext uri="{BB962C8B-B14F-4D97-AF65-F5344CB8AC3E}">
        <p14:creationId xmlns:p14="http://schemas.microsoft.com/office/powerpoint/2010/main" val="1950376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7F39D8A-27D8-428F-A6A7-EFA13CE22EA9}"/>
              </a:ext>
            </a:extLst>
          </p:cNvPr>
          <p:cNvPicPr>
            <a:picLocks noChangeAspect="1"/>
          </p:cNvPicPr>
          <p:nvPr/>
        </p:nvPicPr>
        <p:blipFill>
          <a:blip r:embed="rId2"/>
          <a:stretch>
            <a:fillRect/>
          </a:stretch>
        </p:blipFill>
        <p:spPr>
          <a:xfrm>
            <a:off x="809825" y="354967"/>
            <a:ext cx="4752975" cy="1590675"/>
          </a:xfrm>
          <a:prstGeom prst="rect">
            <a:avLst/>
          </a:prstGeom>
        </p:spPr>
      </p:pic>
      <p:pic>
        <p:nvPicPr>
          <p:cNvPr id="5" name="Imagen 4">
            <a:extLst>
              <a:ext uri="{FF2B5EF4-FFF2-40B4-BE49-F238E27FC236}">
                <a16:creationId xmlns:a16="http://schemas.microsoft.com/office/drawing/2014/main" id="{1D444828-6FCC-4C2E-8427-641F3C5A33E6}"/>
              </a:ext>
            </a:extLst>
          </p:cNvPr>
          <p:cNvPicPr>
            <a:picLocks noChangeAspect="1"/>
          </p:cNvPicPr>
          <p:nvPr/>
        </p:nvPicPr>
        <p:blipFill>
          <a:blip r:embed="rId3"/>
          <a:stretch>
            <a:fillRect/>
          </a:stretch>
        </p:blipFill>
        <p:spPr>
          <a:xfrm>
            <a:off x="2180481" y="3429000"/>
            <a:ext cx="4468683" cy="2454113"/>
          </a:xfrm>
          <a:prstGeom prst="rect">
            <a:avLst/>
          </a:prstGeom>
        </p:spPr>
      </p:pic>
      <p:pic>
        <p:nvPicPr>
          <p:cNvPr id="7" name="Imagen 6">
            <a:extLst>
              <a:ext uri="{FF2B5EF4-FFF2-40B4-BE49-F238E27FC236}">
                <a16:creationId xmlns:a16="http://schemas.microsoft.com/office/drawing/2014/main" id="{12AB79EA-E90B-4CF8-9CB3-851521DC33E5}"/>
              </a:ext>
            </a:extLst>
          </p:cNvPr>
          <p:cNvPicPr>
            <a:picLocks noChangeAspect="1"/>
          </p:cNvPicPr>
          <p:nvPr/>
        </p:nvPicPr>
        <p:blipFill>
          <a:blip r:embed="rId4"/>
          <a:stretch>
            <a:fillRect/>
          </a:stretch>
        </p:blipFill>
        <p:spPr>
          <a:xfrm>
            <a:off x="8195609" y="1150304"/>
            <a:ext cx="3059957" cy="1378930"/>
          </a:xfrm>
          <a:prstGeom prst="rect">
            <a:avLst/>
          </a:prstGeom>
        </p:spPr>
      </p:pic>
      <p:pic>
        <p:nvPicPr>
          <p:cNvPr id="9" name="Imagen 8">
            <a:extLst>
              <a:ext uri="{FF2B5EF4-FFF2-40B4-BE49-F238E27FC236}">
                <a16:creationId xmlns:a16="http://schemas.microsoft.com/office/drawing/2014/main" id="{1A95561B-7864-4227-B38D-508743363F77}"/>
              </a:ext>
            </a:extLst>
          </p:cNvPr>
          <p:cNvPicPr>
            <a:picLocks noChangeAspect="1"/>
          </p:cNvPicPr>
          <p:nvPr/>
        </p:nvPicPr>
        <p:blipFill>
          <a:blip r:embed="rId5"/>
          <a:stretch>
            <a:fillRect/>
          </a:stretch>
        </p:blipFill>
        <p:spPr>
          <a:xfrm>
            <a:off x="8195609" y="3095189"/>
            <a:ext cx="3088811" cy="1631449"/>
          </a:xfrm>
          <a:prstGeom prst="rect">
            <a:avLst/>
          </a:prstGeom>
        </p:spPr>
      </p:pic>
      <p:sp>
        <p:nvSpPr>
          <p:cNvPr id="10" name="Título 1">
            <a:extLst>
              <a:ext uri="{FF2B5EF4-FFF2-40B4-BE49-F238E27FC236}">
                <a16:creationId xmlns:a16="http://schemas.microsoft.com/office/drawing/2014/main" id="{F148B288-ECEA-46C4-8364-D0C7BF1DEBE9}"/>
              </a:ext>
            </a:extLst>
          </p:cNvPr>
          <p:cNvSpPr>
            <a:spLocks noGrp="1"/>
          </p:cNvSpPr>
          <p:nvPr>
            <p:ph type="title"/>
          </p:nvPr>
        </p:nvSpPr>
        <p:spPr>
          <a:xfrm>
            <a:off x="956582" y="2580480"/>
            <a:ext cx="3235590" cy="228600"/>
          </a:xfrm>
        </p:spPr>
        <p:txBody>
          <a:bodyPr>
            <a:normAutofit fontScale="90000"/>
          </a:bodyPr>
          <a:lstStyle/>
          <a:p>
            <a:r>
              <a:rPr lang="es-MX" dirty="0" err="1"/>
              <a:t>Standarization</a:t>
            </a:r>
            <a:r>
              <a:rPr lang="es-MX" dirty="0"/>
              <a:t> </a:t>
            </a:r>
          </a:p>
        </p:txBody>
      </p:sp>
    </p:spTree>
    <p:extLst>
      <p:ext uri="{BB962C8B-B14F-4D97-AF65-F5344CB8AC3E}">
        <p14:creationId xmlns:p14="http://schemas.microsoft.com/office/powerpoint/2010/main" val="486336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A11222E-82A1-440D-854C-AD51FBC9EA55}"/>
              </a:ext>
            </a:extLst>
          </p:cNvPr>
          <p:cNvPicPr>
            <a:picLocks noChangeAspect="1"/>
          </p:cNvPicPr>
          <p:nvPr/>
        </p:nvPicPr>
        <p:blipFill rotWithShape="1">
          <a:blip r:embed="rId2"/>
          <a:srcRect t="29529" r="44154" b="45433"/>
          <a:stretch/>
        </p:blipFill>
        <p:spPr>
          <a:xfrm>
            <a:off x="379827" y="323557"/>
            <a:ext cx="10160609" cy="2574388"/>
          </a:xfrm>
          <a:prstGeom prst="rect">
            <a:avLst/>
          </a:prstGeom>
        </p:spPr>
      </p:pic>
      <p:pic>
        <p:nvPicPr>
          <p:cNvPr id="9" name="Imagen 8">
            <a:extLst>
              <a:ext uri="{FF2B5EF4-FFF2-40B4-BE49-F238E27FC236}">
                <a16:creationId xmlns:a16="http://schemas.microsoft.com/office/drawing/2014/main" id="{B481EB1B-1A73-46E9-AB8C-1554A6FCBB3E}"/>
              </a:ext>
            </a:extLst>
          </p:cNvPr>
          <p:cNvPicPr>
            <a:picLocks noChangeAspect="1"/>
          </p:cNvPicPr>
          <p:nvPr/>
        </p:nvPicPr>
        <p:blipFill>
          <a:blip r:embed="rId3"/>
          <a:stretch>
            <a:fillRect/>
          </a:stretch>
        </p:blipFill>
        <p:spPr>
          <a:xfrm>
            <a:off x="863330" y="2744811"/>
            <a:ext cx="4172903" cy="3332990"/>
          </a:xfrm>
          <a:prstGeom prst="rect">
            <a:avLst/>
          </a:prstGeom>
        </p:spPr>
      </p:pic>
      <p:pic>
        <p:nvPicPr>
          <p:cNvPr id="11" name="Imagen 10">
            <a:extLst>
              <a:ext uri="{FF2B5EF4-FFF2-40B4-BE49-F238E27FC236}">
                <a16:creationId xmlns:a16="http://schemas.microsoft.com/office/drawing/2014/main" id="{3A29716F-9877-4A46-8616-9D4F3768B15C}"/>
              </a:ext>
            </a:extLst>
          </p:cNvPr>
          <p:cNvPicPr>
            <a:picLocks noChangeAspect="1"/>
          </p:cNvPicPr>
          <p:nvPr/>
        </p:nvPicPr>
        <p:blipFill>
          <a:blip r:embed="rId4"/>
          <a:stretch>
            <a:fillRect/>
          </a:stretch>
        </p:blipFill>
        <p:spPr>
          <a:xfrm>
            <a:off x="5730532" y="2744811"/>
            <a:ext cx="4398205" cy="3256899"/>
          </a:xfrm>
          <a:prstGeom prst="rect">
            <a:avLst/>
          </a:prstGeom>
        </p:spPr>
      </p:pic>
    </p:spTree>
    <p:extLst>
      <p:ext uri="{BB962C8B-B14F-4D97-AF65-F5344CB8AC3E}">
        <p14:creationId xmlns:p14="http://schemas.microsoft.com/office/powerpoint/2010/main" val="1321791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A6D31B5-315D-4C09-8C5B-819658488214}"/>
              </a:ext>
            </a:extLst>
          </p:cNvPr>
          <p:cNvPicPr>
            <a:picLocks noChangeAspect="1"/>
          </p:cNvPicPr>
          <p:nvPr/>
        </p:nvPicPr>
        <p:blipFill>
          <a:blip r:embed="rId2"/>
          <a:stretch>
            <a:fillRect/>
          </a:stretch>
        </p:blipFill>
        <p:spPr>
          <a:xfrm>
            <a:off x="526773" y="1014412"/>
            <a:ext cx="5698382" cy="1105936"/>
          </a:xfrm>
          <a:prstGeom prst="rect">
            <a:avLst/>
          </a:prstGeom>
        </p:spPr>
      </p:pic>
      <p:pic>
        <p:nvPicPr>
          <p:cNvPr id="6" name="Imagen 5">
            <a:extLst>
              <a:ext uri="{FF2B5EF4-FFF2-40B4-BE49-F238E27FC236}">
                <a16:creationId xmlns:a16="http://schemas.microsoft.com/office/drawing/2014/main" id="{F59B52A7-FD1C-486A-86C0-959775BABAF4}"/>
              </a:ext>
            </a:extLst>
          </p:cNvPr>
          <p:cNvPicPr>
            <a:picLocks noChangeAspect="1"/>
          </p:cNvPicPr>
          <p:nvPr/>
        </p:nvPicPr>
        <p:blipFill>
          <a:blip r:embed="rId3"/>
          <a:stretch>
            <a:fillRect/>
          </a:stretch>
        </p:blipFill>
        <p:spPr>
          <a:xfrm>
            <a:off x="6806678" y="218004"/>
            <a:ext cx="4272140" cy="3210996"/>
          </a:xfrm>
          <a:prstGeom prst="rect">
            <a:avLst/>
          </a:prstGeom>
        </p:spPr>
      </p:pic>
      <p:pic>
        <p:nvPicPr>
          <p:cNvPr id="8" name="Imagen 7">
            <a:extLst>
              <a:ext uri="{FF2B5EF4-FFF2-40B4-BE49-F238E27FC236}">
                <a16:creationId xmlns:a16="http://schemas.microsoft.com/office/drawing/2014/main" id="{CA555169-71B3-407F-82CF-FD5FCE3C5274}"/>
              </a:ext>
            </a:extLst>
          </p:cNvPr>
          <p:cNvPicPr>
            <a:picLocks noChangeAspect="1"/>
          </p:cNvPicPr>
          <p:nvPr/>
        </p:nvPicPr>
        <p:blipFill rotWithShape="1">
          <a:blip r:embed="rId4"/>
          <a:srcRect r="88436"/>
          <a:stretch/>
        </p:blipFill>
        <p:spPr>
          <a:xfrm>
            <a:off x="772954" y="2317746"/>
            <a:ext cx="1252794" cy="2740296"/>
          </a:xfrm>
          <a:prstGeom prst="rect">
            <a:avLst/>
          </a:prstGeom>
        </p:spPr>
      </p:pic>
      <p:pic>
        <p:nvPicPr>
          <p:cNvPr id="10" name="Imagen 9">
            <a:extLst>
              <a:ext uri="{FF2B5EF4-FFF2-40B4-BE49-F238E27FC236}">
                <a16:creationId xmlns:a16="http://schemas.microsoft.com/office/drawing/2014/main" id="{31944B18-040A-4614-9D50-04C5A829CA4E}"/>
              </a:ext>
            </a:extLst>
          </p:cNvPr>
          <p:cNvPicPr>
            <a:picLocks noChangeAspect="1"/>
          </p:cNvPicPr>
          <p:nvPr/>
        </p:nvPicPr>
        <p:blipFill rotWithShape="1">
          <a:blip r:embed="rId4"/>
          <a:srcRect l="63685"/>
          <a:stretch/>
        </p:blipFill>
        <p:spPr>
          <a:xfrm>
            <a:off x="2159878" y="2317746"/>
            <a:ext cx="4065277" cy="2831592"/>
          </a:xfrm>
          <a:prstGeom prst="rect">
            <a:avLst/>
          </a:prstGeom>
        </p:spPr>
      </p:pic>
    </p:spTree>
    <p:extLst>
      <p:ext uri="{BB962C8B-B14F-4D97-AF65-F5344CB8AC3E}">
        <p14:creationId xmlns:p14="http://schemas.microsoft.com/office/powerpoint/2010/main" val="39192801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5AEE0A0-BB6E-423B-A46D-EA8AB02B9D45}"/>
              </a:ext>
            </a:extLst>
          </p:cNvPr>
          <p:cNvPicPr>
            <a:picLocks noChangeAspect="1"/>
          </p:cNvPicPr>
          <p:nvPr/>
        </p:nvPicPr>
        <p:blipFill>
          <a:blip r:embed="rId2"/>
          <a:stretch>
            <a:fillRect/>
          </a:stretch>
        </p:blipFill>
        <p:spPr>
          <a:xfrm>
            <a:off x="300584" y="386769"/>
            <a:ext cx="5354628" cy="4121259"/>
          </a:xfrm>
          <a:prstGeom prst="rect">
            <a:avLst/>
          </a:prstGeom>
        </p:spPr>
      </p:pic>
      <p:sp>
        <p:nvSpPr>
          <p:cNvPr id="4" name="CuadroTexto 3">
            <a:extLst>
              <a:ext uri="{FF2B5EF4-FFF2-40B4-BE49-F238E27FC236}">
                <a16:creationId xmlns:a16="http://schemas.microsoft.com/office/drawing/2014/main" id="{4E682D33-F745-4555-BA37-0B16C666340B}"/>
              </a:ext>
            </a:extLst>
          </p:cNvPr>
          <p:cNvSpPr txBox="1"/>
          <p:nvPr/>
        </p:nvSpPr>
        <p:spPr>
          <a:xfrm>
            <a:off x="6192981" y="983673"/>
            <a:ext cx="4920495" cy="646331"/>
          </a:xfrm>
          <a:prstGeom prst="rect">
            <a:avLst/>
          </a:prstGeom>
          <a:noFill/>
        </p:spPr>
        <p:txBody>
          <a:bodyPr wrap="square" rtlCol="0">
            <a:spAutoFit/>
          </a:bodyPr>
          <a:lstStyle/>
          <a:p>
            <a:r>
              <a:rPr lang="es-MX" dirty="0"/>
              <a:t>Solo aplica en una distribución normal, usa pruebas estadísticas para aceptar rechazar esto  </a:t>
            </a:r>
          </a:p>
        </p:txBody>
      </p:sp>
      <p:pic>
        <p:nvPicPr>
          <p:cNvPr id="10" name="Imagen 9">
            <a:extLst>
              <a:ext uri="{FF2B5EF4-FFF2-40B4-BE49-F238E27FC236}">
                <a16:creationId xmlns:a16="http://schemas.microsoft.com/office/drawing/2014/main" id="{C41EC797-47B7-4184-AC1E-52B15194941D}"/>
              </a:ext>
            </a:extLst>
          </p:cNvPr>
          <p:cNvPicPr>
            <a:picLocks noChangeAspect="1"/>
          </p:cNvPicPr>
          <p:nvPr/>
        </p:nvPicPr>
        <p:blipFill>
          <a:blip r:embed="rId3"/>
          <a:stretch>
            <a:fillRect/>
          </a:stretch>
        </p:blipFill>
        <p:spPr>
          <a:xfrm>
            <a:off x="5800887" y="1955410"/>
            <a:ext cx="5704682" cy="3350235"/>
          </a:xfrm>
          <a:prstGeom prst="rect">
            <a:avLst/>
          </a:prstGeom>
        </p:spPr>
      </p:pic>
      <p:pic>
        <p:nvPicPr>
          <p:cNvPr id="12" name="Imagen 11">
            <a:extLst>
              <a:ext uri="{FF2B5EF4-FFF2-40B4-BE49-F238E27FC236}">
                <a16:creationId xmlns:a16="http://schemas.microsoft.com/office/drawing/2014/main" id="{C7D0FF48-43B8-497F-9C34-47D5FEB93587}"/>
              </a:ext>
            </a:extLst>
          </p:cNvPr>
          <p:cNvPicPr>
            <a:picLocks noChangeAspect="1"/>
          </p:cNvPicPr>
          <p:nvPr/>
        </p:nvPicPr>
        <p:blipFill>
          <a:blip r:embed="rId4"/>
          <a:stretch>
            <a:fillRect/>
          </a:stretch>
        </p:blipFill>
        <p:spPr>
          <a:xfrm>
            <a:off x="8653228" y="4052842"/>
            <a:ext cx="2998016" cy="2668882"/>
          </a:xfrm>
          <a:prstGeom prst="rect">
            <a:avLst/>
          </a:prstGeom>
        </p:spPr>
      </p:pic>
    </p:spTree>
    <p:extLst>
      <p:ext uri="{BB962C8B-B14F-4D97-AF65-F5344CB8AC3E}">
        <p14:creationId xmlns:p14="http://schemas.microsoft.com/office/powerpoint/2010/main" val="36168691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D0F6626-30DB-480E-8CB9-7EF348A49250}"/>
              </a:ext>
            </a:extLst>
          </p:cNvPr>
          <p:cNvPicPr>
            <a:picLocks noChangeAspect="1"/>
          </p:cNvPicPr>
          <p:nvPr/>
        </p:nvPicPr>
        <p:blipFill>
          <a:blip r:embed="rId2"/>
          <a:stretch>
            <a:fillRect/>
          </a:stretch>
        </p:blipFill>
        <p:spPr>
          <a:xfrm>
            <a:off x="576776" y="516567"/>
            <a:ext cx="4656406" cy="2753911"/>
          </a:xfrm>
          <a:prstGeom prst="rect">
            <a:avLst/>
          </a:prstGeom>
        </p:spPr>
      </p:pic>
      <p:pic>
        <p:nvPicPr>
          <p:cNvPr id="5" name="Imagen 4">
            <a:extLst>
              <a:ext uri="{FF2B5EF4-FFF2-40B4-BE49-F238E27FC236}">
                <a16:creationId xmlns:a16="http://schemas.microsoft.com/office/drawing/2014/main" id="{B3BC41BE-2469-4783-8B0D-5B4EA5481962}"/>
              </a:ext>
            </a:extLst>
          </p:cNvPr>
          <p:cNvPicPr>
            <a:picLocks noChangeAspect="1"/>
          </p:cNvPicPr>
          <p:nvPr/>
        </p:nvPicPr>
        <p:blipFill>
          <a:blip r:embed="rId3"/>
          <a:stretch>
            <a:fillRect/>
          </a:stretch>
        </p:blipFill>
        <p:spPr>
          <a:xfrm>
            <a:off x="5998265" y="291962"/>
            <a:ext cx="4038600" cy="628650"/>
          </a:xfrm>
          <a:prstGeom prst="rect">
            <a:avLst/>
          </a:prstGeom>
        </p:spPr>
      </p:pic>
      <p:pic>
        <p:nvPicPr>
          <p:cNvPr id="7" name="Imagen 6">
            <a:extLst>
              <a:ext uri="{FF2B5EF4-FFF2-40B4-BE49-F238E27FC236}">
                <a16:creationId xmlns:a16="http://schemas.microsoft.com/office/drawing/2014/main" id="{748283B7-65CF-409F-861C-A843EAD442C8}"/>
              </a:ext>
            </a:extLst>
          </p:cNvPr>
          <p:cNvPicPr>
            <a:picLocks noChangeAspect="1"/>
          </p:cNvPicPr>
          <p:nvPr/>
        </p:nvPicPr>
        <p:blipFill>
          <a:blip r:embed="rId4"/>
          <a:stretch>
            <a:fillRect/>
          </a:stretch>
        </p:blipFill>
        <p:spPr>
          <a:xfrm>
            <a:off x="6096000" y="1237142"/>
            <a:ext cx="2711312" cy="1727257"/>
          </a:xfrm>
          <a:prstGeom prst="rect">
            <a:avLst/>
          </a:prstGeom>
        </p:spPr>
      </p:pic>
      <p:pic>
        <p:nvPicPr>
          <p:cNvPr id="9" name="Imagen 8">
            <a:extLst>
              <a:ext uri="{FF2B5EF4-FFF2-40B4-BE49-F238E27FC236}">
                <a16:creationId xmlns:a16="http://schemas.microsoft.com/office/drawing/2014/main" id="{C34611E6-E5A1-4DC3-8D83-51152F59C81B}"/>
              </a:ext>
            </a:extLst>
          </p:cNvPr>
          <p:cNvPicPr>
            <a:picLocks noChangeAspect="1"/>
          </p:cNvPicPr>
          <p:nvPr/>
        </p:nvPicPr>
        <p:blipFill>
          <a:blip r:embed="rId5"/>
          <a:stretch>
            <a:fillRect/>
          </a:stretch>
        </p:blipFill>
        <p:spPr>
          <a:xfrm>
            <a:off x="858129" y="3270478"/>
            <a:ext cx="3910615" cy="2969172"/>
          </a:xfrm>
          <a:prstGeom prst="rect">
            <a:avLst/>
          </a:prstGeom>
        </p:spPr>
      </p:pic>
      <p:pic>
        <p:nvPicPr>
          <p:cNvPr id="11" name="Imagen 10">
            <a:extLst>
              <a:ext uri="{FF2B5EF4-FFF2-40B4-BE49-F238E27FC236}">
                <a16:creationId xmlns:a16="http://schemas.microsoft.com/office/drawing/2014/main" id="{592E3CEF-505F-438A-A566-570A27394A5C}"/>
              </a:ext>
            </a:extLst>
          </p:cNvPr>
          <p:cNvPicPr>
            <a:picLocks noChangeAspect="1"/>
          </p:cNvPicPr>
          <p:nvPr/>
        </p:nvPicPr>
        <p:blipFill>
          <a:blip r:embed="rId6"/>
          <a:stretch>
            <a:fillRect/>
          </a:stretch>
        </p:blipFill>
        <p:spPr>
          <a:xfrm>
            <a:off x="6281151" y="3593270"/>
            <a:ext cx="4581525" cy="1809750"/>
          </a:xfrm>
          <a:prstGeom prst="rect">
            <a:avLst/>
          </a:prstGeom>
        </p:spPr>
      </p:pic>
    </p:spTree>
    <p:extLst>
      <p:ext uri="{BB962C8B-B14F-4D97-AF65-F5344CB8AC3E}">
        <p14:creationId xmlns:p14="http://schemas.microsoft.com/office/powerpoint/2010/main" val="444004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5DD24F0-50A9-43CC-AC1A-77A2DC9B1B74}"/>
              </a:ext>
            </a:extLst>
          </p:cNvPr>
          <p:cNvPicPr>
            <a:picLocks noChangeAspect="1"/>
          </p:cNvPicPr>
          <p:nvPr/>
        </p:nvPicPr>
        <p:blipFill>
          <a:blip r:embed="rId2"/>
          <a:stretch>
            <a:fillRect/>
          </a:stretch>
        </p:blipFill>
        <p:spPr>
          <a:xfrm>
            <a:off x="978730" y="530613"/>
            <a:ext cx="9586106" cy="2898387"/>
          </a:xfrm>
          <a:prstGeom prst="rect">
            <a:avLst/>
          </a:prstGeom>
        </p:spPr>
      </p:pic>
      <p:pic>
        <p:nvPicPr>
          <p:cNvPr id="7" name="Imagen 6">
            <a:extLst>
              <a:ext uri="{FF2B5EF4-FFF2-40B4-BE49-F238E27FC236}">
                <a16:creationId xmlns:a16="http://schemas.microsoft.com/office/drawing/2014/main" id="{F13A55C6-1487-4526-B7E4-8972628A415D}"/>
              </a:ext>
            </a:extLst>
          </p:cNvPr>
          <p:cNvPicPr>
            <a:picLocks noChangeAspect="1"/>
          </p:cNvPicPr>
          <p:nvPr/>
        </p:nvPicPr>
        <p:blipFill>
          <a:blip r:embed="rId3"/>
          <a:stretch>
            <a:fillRect/>
          </a:stretch>
        </p:blipFill>
        <p:spPr>
          <a:xfrm>
            <a:off x="1191607" y="3677580"/>
            <a:ext cx="4904393" cy="2338607"/>
          </a:xfrm>
          <a:prstGeom prst="rect">
            <a:avLst/>
          </a:prstGeom>
        </p:spPr>
      </p:pic>
    </p:spTree>
    <p:extLst>
      <p:ext uri="{BB962C8B-B14F-4D97-AF65-F5344CB8AC3E}">
        <p14:creationId xmlns:p14="http://schemas.microsoft.com/office/powerpoint/2010/main" val="949483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528A1FA-A0FA-46BE-B1B3-D3165A0C0E1B}"/>
              </a:ext>
            </a:extLst>
          </p:cNvPr>
          <p:cNvPicPr>
            <a:picLocks noChangeAspect="1"/>
          </p:cNvPicPr>
          <p:nvPr/>
        </p:nvPicPr>
        <p:blipFill>
          <a:blip r:embed="rId2"/>
          <a:stretch>
            <a:fillRect/>
          </a:stretch>
        </p:blipFill>
        <p:spPr>
          <a:xfrm>
            <a:off x="754544" y="783207"/>
            <a:ext cx="10682912" cy="5766771"/>
          </a:xfrm>
          <a:prstGeom prst="rect">
            <a:avLst/>
          </a:prstGeom>
        </p:spPr>
      </p:pic>
    </p:spTree>
    <p:extLst>
      <p:ext uri="{BB962C8B-B14F-4D97-AF65-F5344CB8AC3E}">
        <p14:creationId xmlns:p14="http://schemas.microsoft.com/office/powerpoint/2010/main" val="2722622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005FD2F-5AE5-45A5-8B87-8A42D81BAE1A}"/>
              </a:ext>
            </a:extLst>
          </p:cNvPr>
          <p:cNvSpPr txBox="1"/>
          <p:nvPr/>
        </p:nvSpPr>
        <p:spPr>
          <a:xfrm>
            <a:off x="954156" y="543339"/>
            <a:ext cx="9965635" cy="830997"/>
          </a:xfrm>
          <a:prstGeom prst="rect">
            <a:avLst/>
          </a:prstGeom>
          <a:noFill/>
        </p:spPr>
        <p:txBody>
          <a:bodyPr wrap="square" rtlCol="0">
            <a:spAutoFit/>
          </a:bodyPr>
          <a:lstStyle/>
          <a:p>
            <a:r>
              <a:rPr lang="es-MX" sz="2400" dirty="0"/>
              <a:t>1    Análisis de datos, se visualiza, según el caso se remueven </a:t>
            </a:r>
            <a:r>
              <a:rPr lang="es-MX" sz="2400" dirty="0" err="1"/>
              <a:t>outliers</a:t>
            </a:r>
            <a:r>
              <a:rPr lang="es-MX" sz="2400" dirty="0"/>
              <a:t> y ruido</a:t>
            </a:r>
          </a:p>
          <a:p>
            <a:r>
              <a:rPr lang="es-MX" sz="2400" dirty="0"/>
              <a:t>2    Se normalizan los datos para poder ser comparados </a:t>
            </a:r>
          </a:p>
        </p:txBody>
      </p:sp>
    </p:spTree>
    <p:extLst>
      <p:ext uri="{BB962C8B-B14F-4D97-AF65-F5344CB8AC3E}">
        <p14:creationId xmlns:p14="http://schemas.microsoft.com/office/powerpoint/2010/main" val="13003217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EE73810-A356-4847-B9C3-258049DB5779}"/>
              </a:ext>
            </a:extLst>
          </p:cNvPr>
          <p:cNvSpPr>
            <a:spLocks noGrp="1"/>
          </p:cNvSpPr>
          <p:nvPr>
            <p:ph idx="1"/>
          </p:nvPr>
        </p:nvSpPr>
        <p:spPr>
          <a:xfrm>
            <a:off x="673209" y="648689"/>
            <a:ext cx="8579460" cy="4055833"/>
          </a:xfrm>
        </p:spPr>
        <p:txBody>
          <a:bodyPr>
            <a:normAutofit fontScale="92500"/>
          </a:bodyPr>
          <a:lstStyle/>
          <a:p>
            <a:pPr algn="l"/>
            <a:r>
              <a:rPr lang="en-US" sz="2800" b="0" i="0" dirty="0">
                <a:effectLst/>
                <a:latin typeface="OpenSans"/>
              </a:rPr>
              <a:t>A feature is a piece of information in your data that is meaningful to the problem you're trying to solve. It's what you'll use to teach or train your model to make predictions. The process of transforming your data into features is called feature engineering.</a:t>
            </a:r>
          </a:p>
          <a:p>
            <a:pPr algn="l"/>
            <a:r>
              <a:rPr lang="es-MX" sz="2800" dirty="0"/>
              <a:t>A </a:t>
            </a:r>
            <a:r>
              <a:rPr lang="es-MX" sz="2800" dirty="0" err="1"/>
              <a:t>feature</a:t>
            </a:r>
            <a:r>
              <a:rPr lang="es-MX" sz="2800" dirty="0"/>
              <a:t> </a:t>
            </a:r>
            <a:r>
              <a:rPr lang="es-MX" sz="2800" dirty="0" err="1"/>
              <a:t>is</a:t>
            </a:r>
            <a:r>
              <a:rPr lang="es-MX" sz="2800" dirty="0"/>
              <a:t> a </a:t>
            </a:r>
            <a:r>
              <a:rPr lang="es-MX" sz="2800" dirty="0" err="1"/>
              <a:t>property</a:t>
            </a:r>
            <a:r>
              <a:rPr lang="es-MX" sz="2800" dirty="0"/>
              <a:t> </a:t>
            </a:r>
            <a:r>
              <a:rPr lang="es-MX" sz="2800" dirty="0" err="1"/>
              <a:t>of</a:t>
            </a:r>
            <a:r>
              <a:rPr lang="es-MX" sz="2800" dirty="0"/>
              <a:t> </a:t>
            </a:r>
            <a:r>
              <a:rPr lang="es-MX" sz="2800" dirty="0" err="1"/>
              <a:t>whatever</a:t>
            </a:r>
            <a:r>
              <a:rPr lang="es-MX" sz="2800" dirty="0"/>
              <a:t> </a:t>
            </a:r>
            <a:r>
              <a:rPr lang="es-MX" sz="2800" dirty="0" err="1"/>
              <a:t>you</a:t>
            </a:r>
            <a:r>
              <a:rPr lang="es-MX" sz="2800" dirty="0"/>
              <a:t> are </a:t>
            </a:r>
            <a:r>
              <a:rPr lang="es-MX" sz="2800" dirty="0" err="1"/>
              <a:t>trying</a:t>
            </a:r>
            <a:r>
              <a:rPr lang="es-MX" sz="2800" dirty="0"/>
              <a:t> </a:t>
            </a:r>
            <a:r>
              <a:rPr lang="es-MX" sz="2800" dirty="0" err="1"/>
              <a:t>to</a:t>
            </a:r>
            <a:r>
              <a:rPr lang="es-MX" sz="2800" dirty="0"/>
              <a:t> describe </a:t>
            </a:r>
          </a:p>
          <a:p>
            <a:pPr algn="l"/>
            <a:r>
              <a:rPr lang="es-MX" sz="2800" dirty="0"/>
              <a:t>A </a:t>
            </a:r>
            <a:r>
              <a:rPr lang="es-MX" sz="2800" dirty="0" err="1"/>
              <a:t>collection</a:t>
            </a:r>
            <a:r>
              <a:rPr lang="es-MX" sz="2800" dirty="0"/>
              <a:t> </a:t>
            </a:r>
            <a:r>
              <a:rPr lang="es-MX" sz="2800" dirty="0" err="1"/>
              <a:t>of</a:t>
            </a:r>
            <a:r>
              <a:rPr lang="es-MX" sz="2800" dirty="0"/>
              <a:t> individual </a:t>
            </a:r>
            <a:r>
              <a:rPr lang="es-MX" sz="2800" dirty="0" err="1"/>
              <a:t>features</a:t>
            </a:r>
            <a:r>
              <a:rPr lang="es-MX" sz="2800" dirty="0"/>
              <a:t> </a:t>
            </a:r>
            <a:r>
              <a:rPr lang="es-MX" sz="2800" dirty="0" err="1"/>
              <a:t>forms</a:t>
            </a:r>
            <a:r>
              <a:rPr lang="es-MX" sz="2800" dirty="0"/>
              <a:t> a single </a:t>
            </a:r>
            <a:r>
              <a:rPr lang="es-MX" sz="2800" dirty="0" err="1"/>
              <a:t>observation</a:t>
            </a:r>
            <a:r>
              <a:rPr lang="es-MX" sz="2800" dirty="0"/>
              <a:t> and a  </a:t>
            </a:r>
            <a:r>
              <a:rPr lang="es-MX" sz="2800" dirty="0" err="1"/>
              <a:t>collection</a:t>
            </a:r>
            <a:r>
              <a:rPr lang="es-MX" sz="2800" dirty="0"/>
              <a:t> </a:t>
            </a:r>
            <a:r>
              <a:rPr lang="es-MX" sz="2800" dirty="0" err="1"/>
              <a:t>of</a:t>
            </a:r>
            <a:r>
              <a:rPr lang="es-MX" sz="2800" dirty="0"/>
              <a:t> </a:t>
            </a:r>
            <a:r>
              <a:rPr lang="es-MX" sz="2800" dirty="0" err="1"/>
              <a:t>individuals</a:t>
            </a:r>
            <a:r>
              <a:rPr lang="es-MX" sz="2800" dirty="0"/>
              <a:t> </a:t>
            </a:r>
            <a:r>
              <a:rPr lang="es-MX" sz="2800" dirty="0" err="1"/>
              <a:t>observations</a:t>
            </a:r>
            <a:r>
              <a:rPr lang="es-MX" sz="2800" dirty="0"/>
              <a:t> </a:t>
            </a:r>
            <a:r>
              <a:rPr lang="es-MX" sz="2800" dirty="0" err="1"/>
              <a:t>forms</a:t>
            </a:r>
            <a:r>
              <a:rPr lang="es-MX" sz="2800" dirty="0"/>
              <a:t> a </a:t>
            </a:r>
            <a:r>
              <a:rPr lang="es-MX" sz="2800" dirty="0" err="1"/>
              <a:t>dataset</a:t>
            </a:r>
            <a:r>
              <a:rPr lang="es-MX" sz="2800" dirty="0"/>
              <a:t> </a:t>
            </a:r>
          </a:p>
          <a:p>
            <a:pPr algn="l"/>
            <a:r>
              <a:rPr lang="es-MX" sz="2800" dirty="0" err="1"/>
              <a:t>These</a:t>
            </a:r>
            <a:r>
              <a:rPr lang="es-MX" sz="2800" dirty="0"/>
              <a:t> </a:t>
            </a:r>
            <a:r>
              <a:rPr lang="es-MX" sz="2800" dirty="0" err="1"/>
              <a:t>features</a:t>
            </a:r>
            <a:r>
              <a:rPr lang="es-MX" sz="2800" dirty="0"/>
              <a:t> as a predictor as predictor variables in a </a:t>
            </a:r>
            <a:r>
              <a:rPr lang="es-MX" sz="2800" dirty="0" err="1"/>
              <a:t>model</a:t>
            </a:r>
            <a:r>
              <a:rPr lang="es-MX" sz="2800" dirty="0"/>
              <a:t> </a:t>
            </a:r>
          </a:p>
        </p:txBody>
      </p:sp>
      <p:pic>
        <p:nvPicPr>
          <p:cNvPr id="5" name="Imagen 4">
            <a:extLst>
              <a:ext uri="{FF2B5EF4-FFF2-40B4-BE49-F238E27FC236}">
                <a16:creationId xmlns:a16="http://schemas.microsoft.com/office/drawing/2014/main" id="{C22DFA2B-EC5B-42A4-ACCD-2F1F5B906B5D}"/>
              </a:ext>
            </a:extLst>
          </p:cNvPr>
          <p:cNvPicPr>
            <a:picLocks noChangeAspect="1"/>
          </p:cNvPicPr>
          <p:nvPr/>
        </p:nvPicPr>
        <p:blipFill>
          <a:blip r:embed="rId2"/>
          <a:stretch>
            <a:fillRect/>
          </a:stretch>
        </p:blipFill>
        <p:spPr>
          <a:xfrm>
            <a:off x="4962939" y="4785069"/>
            <a:ext cx="3648075" cy="1247775"/>
          </a:xfrm>
          <a:prstGeom prst="rect">
            <a:avLst/>
          </a:prstGeom>
        </p:spPr>
      </p:pic>
    </p:spTree>
    <p:extLst>
      <p:ext uri="{BB962C8B-B14F-4D97-AF65-F5344CB8AC3E}">
        <p14:creationId xmlns:p14="http://schemas.microsoft.com/office/powerpoint/2010/main" val="5083535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4D0211B-6EA1-44A2-9986-89D0C13962CC}"/>
              </a:ext>
            </a:extLst>
          </p:cNvPr>
          <p:cNvPicPr>
            <a:picLocks noChangeAspect="1"/>
          </p:cNvPicPr>
          <p:nvPr/>
        </p:nvPicPr>
        <p:blipFill>
          <a:blip r:embed="rId2"/>
          <a:stretch>
            <a:fillRect/>
          </a:stretch>
        </p:blipFill>
        <p:spPr>
          <a:xfrm>
            <a:off x="287820" y="598419"/>
            <a:ext cx="6686550" cy="2533650"/>
          </a:xfrm>
          <a:prstGeom prst="rect">
            <a:avLst/>
          </a:prstGeom>
        </p:spPr>
      </p:pic>
      <p:pic>
        <p:nvPicPr>
          <p:cNvPr id="6" name="Imagen 5">
            <a:extLst>
              <a:ext uri="{FF2B5EF4-FFF2-40B4-BE49-F238E27FC236}">
                <a16:creationId xmlns:a16="http://schemas.microsoft.com/office/drawing/2014/main" id="{F45F4C12-E825-4D3F-9D51-499FF15A9186}"/>
              </a:ext>
            </a:extLst>
          </p:cNvPr>
          <p:cNvPicPr>
            <a:picLocks noChangeAspect="1"/>
          </p:cNvPicPr>
          <p:nvPr/>
        </p:nvPicPr>
        <p:blipFill>
          <a:blip r:embed="rId3"/>
          <a:stretch>
            <a:fillRect/>
          </a:stretch>
        </p:blipFill>
        <p:spPr>
          <a:xfrm>
            <a:off x="6341580" y="1388994"/>
            <a:ext cx="5562600" cy="952500"/>
          </a:xfrm>
          <a:prstGeom prst="rect">
            <a:avLst/>
          </a:prstGeom>
        </p:spPr>
      </p:pic>
      <p:pic>
        <p:nvPicPr>
          <p:cNvPr id="9" name="Imagen 8">
            <a:extLst>
              <a:ext uri="{FF2B5EF4-FFF2-40B4-BE49-F238E27FC236}">
                <a16:creationId xmlns:a16="http://schemas.microsoft.com/office/drawing/2014/main" id="{E993D5D9-9D36-446C-928C-83DBA5E125FE}"/>
              </a:ext>
            </a:extLst>
          </p:cNvPr>
          <p:cNvPicPr>
            <a:picLocks noChangeAspect="1"/>
          </p:cNvPicPr>
          <p:nvPr/>
        </p:nvPicPr>
        <p:blipFill>
          <a:blip r:embed="rId4"/>
          <a:stretch>
            <a:fillRect/>
          </a:stretch>
        </p:blipFill>
        <p:spPr>
          <a:xfrm>
            <a:off x="5968655" y="2544581"/>
            <a:ext cx="5586028" cy="842962"/>
          </a:xfrm>
          <a:prstGeom prst="rect">
            <a:avLst/>
          </a:prstGeom>
        </p:spPr>
      </p:pic>
      <p:sp>
        <p:nvSpPr>
          <p:cNvPr id="10" name="Marcador de contenido 2">
            <a:extLst>
              <a:ext uri="{FF2B5EF4-FFF2-40B4-BE49-F238E27FC236}">
                <a16:creationId xmlns:a16="http://schemas.microsoft.com/office/drawing/2014/main" id="{FA3BBDFE-63CD-47E5-99BC-736CBEDAF4DF}"/>
              </a:ext>
            </a:extLst>
          </p:cNvPr>
          <p:cNvSpPr>
            <a:spLocks noGrp="1"/>
          </p:cNvSpPr>
          <p:nvPr>
            <p:ph idx="1"/>
          </p:nvPr>
        </p:nvSpPr>
        <p:spPr>
          <a:xfrm>
            <a:off x="739471" y="3329978"/>
            <a:ext cx="3421711" cy="1772109"/>
          </a:xfrm>
        </p:spPr>
        <p:txBody>
          <a:bodyPr/>
          <a:lstStyle/>
          <a:p>
            <a:pPr algn="l"/>
            <a:r>
              <a:rPr lang="en-US" b="0" i="0" dirty="0">
                <a:effectLst/>
                <a:latin typeface="OpenSans"/>
              </a:rPr>
              <a:t>Theoretically, you can generate an infinite number of new features but only a limited few will actually be useful.</a:t>
            </a:r>
          </a:p>
          <a:p>
            <a:endParaRPr lang="es-MX" dirty="0"/>
          </a:p>
        </p:txBody>
      </p:sp>
      <p:cxnSp>
        <p:nvCxnSpPr>
          <p:cNvPr id="12" name="Conector recto de flecha 11">
            <a:extLst>
              <a:ext uri="{FF2B5EF4-FFF2-40B4-BE49-F238E27FC236}">
                <a16:creationId xmlns:a16="http://schemas.microsoft.com/office/drawing/2014/main" id="{BF3950E6-4596-4ABF-9030-86D698B8349B}"/>
              </a:ext>
            </a:extLst>
          </p:cNvPr>
          <p:cNvCxnSpPr>
            <a:cxnSpLocks/>
          </p:cNvCxnSpPr>
          <p:nvPr/>
        </p:nvCxnSpPr>
        <p:spPr>
          <a:xfrm>
            <a:off x="5287617" y="1722783"/>
            <a:ext cx="92765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FD29D99C-824F-402B-B6C9-02E538944C2B}"/>
              </a:ext>
            </a:extLst>
          </p:cNvPr>
          <p:cNvCxnSpPr>
            <a:cxnSpLocks/>
          </p:cNvCxnSpPr>
          <p:nvPr/>
        </p:nvCxnSpPr>
        <p:spPr>
          <a:xfrm>
            <a:off x="3902351" y="2273163"/>
            <a:ext cx="1948070" cy="40170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040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A5D1F15-63F9-4214-8BD2-EF65BA184E13}"/>
              </a:ext>
            </a:extLst>
          </p:cNvPr>
          <p:cNvPicPr>
            <a:picLocks noChangeAspect="1"/>
          </p:cNvPicPr>
          <p:nvPr/>
        </p:nvPicPr>
        <p:blipFill>
          <a:blip r:embed="rId2"/>
          <a:stretch>
            <a:fillRect/>
          </a:stretch>
        </p:blipFill>
        <p:spPr>
          <a:xfrm>
            <a:off x="561075" y="384942"/>
            <a:ext cx="5538925" cy="2461744"/>
          </a:xfrm>
          <a:prstGeom prst="rect">
            <a:avLst/>
          </a:prstGeom>
        </p:spPr>
      </p:pic>
      <p:pic>
        <p:nvPicPr>
          <p:cNvPr id="7" name="Imagen 6">
            <a:extLst>
              <a:ext uri="{FF2B5EF4-FFF2-40B4-BE49-F238E27FC236}">
                <a16:creationId xmlns:a16="http://schemas.microsoft.com/office/drawing/2014/main" id="{C6ED6BBE-DE49-403A-B844-0AC057C6898A}"/>
              </a:ext>
            </a:extLst>
          </p:cNvPr>
          <p:cNvPicPr>
            <a:picLocks noChangeAspect="1"/>
          </p:cNvPicPr>
          <p:nvPr/>
        </p:nvPicPr>
        <p:blipFill>
          <a:blip r:embed="rId3"/>
          <a:stretch>
            <a:fillRect/>
          </a:stretch>
        </p:blipFill>
        <p:spPr>
          <a:xfrm>
            <a:off x="5136434" y="2846686"/>
            <a:ext cx="6803588" cy="2997523"/>
          </a:xfrm>
          <a:prstGeom prst="rect">
            <a:avLst/>
          </a:prstGeom>
        </p:spPr>
      </p:pic>
      <p:sp>
        <p:nvSpPr>
          <p:cNvPr id="4" name="Marcador de contenido 2">
            <a:extLst>
              <a:ext uri="{FF2B5EF4-FFF2-40B4-BE49-F238E27FC236}">
                <a16:creationId xmlns:a16="http://schemas.microsoft.com/office/drawing/2014/main" id="{0DEC1311-C1EB-47FA-94FA-ED9FEC82011F}"/>
              </a:ext>
            </a:extLst>
          </p:cNvPr>
          <p:cNvSpPr>
            <a:spLocks noGrp="1"/>
          </p:cNvSpPr>
          <p:nvPr>
            <p:ph idx="1"/>
          </p:nvPr>
        </p:nvSpPr>
        <p:spPr>
          <a:xfrm>
            <a:off x="667801" y="4011315"/>
            <a:ext cx="3811434" cy="1419992"/>
          </a:xfrm>
        </p:spPr>
        <p:txBody>
          <a:bodyPr/>
          <a:lstStyle/>
          <a:p>
            <a:pPr algn="l"/>
            <a:r>
              <a:rPr lang="en-US" b="0" i="0" dirty="0">
                <a:effectLst/>
                <a:latin typeface="OpenSans"/>
              </a:rPr>
              <a:t>Theoretically, you can generate an infinite number of new features but only a limited few will actually be useful.</a:t>
            </a:r>
          </a:p>
          <a:p>
            <a:endParaRPr lang="es-MX" dirty="0"/>
          </a:p>
        </p:txBody>
      </p:sp>
    </p:spTree>
    <p:extLst>
      <p:ext uri="{BB962C8B-B14F-4D97-AF65-F5344CB8AC3E}">
        <p14:creationId xmlns:p14="http://schemas.microsoft.com/office/powerpoint/2010/main" val="23535275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816E370-BE93-492B-BB7C-AAAF5B3855BA}"/>
              </a:ext>
            </a:extLst>
          </p:cNvPr>
          <p:cNvPicPr>
            <a:picLocks noChangeAspect="1"/>
          </p:cNvPicPr>
          <p:nvPr/>
        </p:nvPicPr>
        <p:blipFill rotWithShape="1">
          <a:blip r:embed="rId2"/>
          <a:srcRect l="4846" t="45245" r="35583" b="51223"/>
          <a:stretch/>
        </p:blipFill>
        <p:spPr>
          <a:xfrm>
            <a:off x="379827" y="393896"/>
            <a:ext cx="9706740" cy="323557"/>
          </a:xfrm>
          <a:prstGeom prst="rect">
            <a:avLst/>
          </a:prstGeom>
        </p:spPr>
      </p:pic>
      <p:pic>
        <p:nvPicPr>
          <p:cNvPr id="8" name="Imagen 7">
            <a:extLst>
              <a:ext uri="{FF2B5EF4-FFF2-40B4-BE49-F238E27FC236}">
                <a16:creationId xmlns:a16="http://schemas.microsoft.com/office/drawing/2014/main" id="{AD956E89-B490-4425-A372-2B6B2D0639CC}"/>
              </a:ext>
            </a:extLst>
          </p:cNvPr>
          <p:cNvPicPr>
            <a:picLocks noChangeAspect="1"/>
          </p:cNvPicPr>
          <p:nvPr/>
        </p:nvPicPr>
        <p:blipFill rotWithShape="1">
          <a:blip r:embed="rId2"/>
          <a:srcRect l="4846" t="72293" r="60404" b="10754"/>
          <a:stretch/>
        </p:blipFill>
        <p:spPr>
          <a:xfrm>
            <a:off x="379827" y="822960"/>
            <a:ext cx="6308480" cy="1730325"/>
          </a:xfrm>
          <a:prstGeom prst="rect">
            <a:avLst/>
          </a:prstGeom>
        </p:spPr>
      </p:pic>
      <p:pic>
        <p:nvPicPr>
          <p:cNvPr id="10" name="Imagen 9">
            <a:extLst>
              <a:ext uri="{FF2B5EF4-FFF2-40B4-BE49-F238E27FC236}">
                <a16:creationId xmlns:a16="http://schemas.microsoft.com/office/drawing/2014/main" id="{F322D8B2-345D-4EC4-9E7F-00113410AD1B}"/>
              </a:ext>
            </a:extLst>
          </p:cNvPr>
          <p:cNvPicPr>
            <a:picLocks noChangeAspect="1"/>
          </p:cNvPicPr>
          <p:nvPr/>
        </p:nvPicPr>
        <p:blipFill rotWithShape="1">
          <a:blip r:embed="rId3"/>
          <a:srcRect l="6577" t="34044" r="56962" b="14854"/>
          <a:stretch/>
        </p:blipFill>
        <p:spPr>
          <a:xfrm>
            <a:off x="1025755" y="2553285"/>
            <a:ext cx="5070245" cy="3995224"/>
          </a:xfrm>
          <a:prstGeom prst="rect">
            <a:avLst/>
          </a:prstGeom>
        </p:spPr>
      </p:pic>
      <p:pic>
        <p:nvPicPr>
          <p:cNvPr id="12" name="Imagen 11">
            <a:extLst>
              <a:ext uri="{FF2B5EF4-FFF2-40B4-BE49-F238E27FC236}">
                <a16:creationId xmlns:a16="http://schemas.microsoft.com/office/drawing/2014/main" id="{48BECBA8-E4B1-4EE1-9BA4-622AADF5B294}"/>
              </a:ext>
            </a:extLst>
          </p:cNvPr>
          <p:cNvPicPr>
            <a:picLocks noChangeAspect="1"/>
          </p:cNvPicPr>
          <p:nvPr/>
        </p:nvPicPr>
        <p:blipFill rotWithShape="1">
          <a:blip r:embed="rId4"/>
          <a:srcRect t="32196" r="53385" b="52206"/>
          <a:stretch/>
        </p:blipFill>
        <p:spPr>
          <a:xfrm>
            <a:off x="6288258" y="3429000"/>
            <a:ext cx="5683348" cy="1579098"/>
          </a:xfrm>
          <a:prstGeom prst="rect">
            <a:avLst/>
          </a:prstGeom>
        </p:spPr>
      </p:pic>
    </p:spTree>
    <p:extLst>
      <p:ext uri="{BB962C8B-B14F-4D97-AF65-F5344CB8AC3E}">
        <p14:creationId xmlns:p14="http://schemas.microsoft.com/office/powerpoint/2010/main" val="18170790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33DECBE7-54D0-44C2-9062-FAEF0082072B}"/>
              </a:ext>
            </a:extLst>
          </p:cNvPr>
          <p:cNvPicPr>
            <a:picLocks noChangeAspect="1"/>
          </p:cNvPicPr>
          <p:nvPr/>
        </p:nvPicPr>
        <p:blipFill rotWithShape="1">
          <a:blip r:embed="rId2"/>
          <a:srcRect l="4961" t="32401" r="35269" b="56310"/>
          <a:stretch/>
        </p:blipFill>
        <p:spPr>
          <a:xfrm>
            <a:off x="929079" y="575347"/>
            <a:ext cx="8611986" cy="975156"/>
          </a:xfrm>
          <a:prstGeom prst="rect">
            <a:avLst/>
          </a:prstGeom>
        </p:spPr>
      </p:pic>
      <p:sp>
        <p:nvSpPr>
          <p:cNvPr id="2" name="CuadroTexto 1">
            <a:extLst>
              <a:ext uri="{FF2B5EF4-FFF2-40B4-BE49-F238E27FC236}">
                <a16:creationId xmlns:a16="http://schemas.microsoft.com/office/drawing/2014/main" id="{480D46C6-F69D-4FAD-ACCF-3FF0571DB152}"/>
              </a:ext>
            </a:extLst>
          </p:cNvPr>
          <p:cNvSpPr txBox="1"/>
          <p:nvPr/>
        </p:nvSpPr>
        <p:spPr>
          <a:xfrm>
            <a:off x="929080" y="2107095"/>
            <a:ext cx="4504311" cy="2585323"/>
          </a:xfrm>
          <a:prstGeom prst="rect">
            <a:avLst/>
          </a:prstGeom>
          <a:noFill/>
        </p:spPr>
        <p:txBody>
          <a:bodyPr wrap="square" rtlCol="0">
            <a:spAutoFit/>
          </a:bodyPr>
          <a:lstStyle/>
          <a:p>
            <a:r>
              <a:rPr lang="es-MX" dirty="0" err="1"/>
              <a:t>Discretizacíon</a:t>
            </a:r>
            <a:r>
              <a:rPr lang="es-MX" dirty="0"/>
              <a:t>:</a:t>
            </a:r>
          </a:p>
          <a:p>
            <a:r>
              <a:rPr lang="es-MX" dirty="0">
                <a:solidFill>
                  <a:srgbClr val="202122"/>
                </a:solidFill>
                <a:latin typeface="Arial" panose="020B0604020202020204" pitchFamily="34" charset="0"/>
              </a:rPr>
              <a:t>P</a:t>
            </a:r>
            <a:r>
              <a:rPr lang="es-MX" b="0" i="0" dirty="0">
                <a:solidFill>
                  <a:srgbClr val="202122"/>
                </a:solidFill>
                <a:effectLst/>
                <a:latin typeface="Arial" panose="020B0604020202020204" pitchFamily="34" charset="0"/>
              </a:rPr>
              <a:t>roceso de transferir </a:t>
            </a:r>
            <a:r>
              <a:rPr lang="es-MX" b="0" i="0" u="none" strike="noStrike" dirty="0">
                <a:solidFill>
                  <a:srgbClr val="0B0080"/>
                </a:solidFill>
                <a:effectLst/>
                <a:latin typeface="Arial" panose="020B0604020202020204" pitchFamily="34" charset="0"/>
              </a:rPr>
              <a:t>funciones continuas</a:t>
            </a:r>
            <a:r>
              <a:rPr lang="es-MX" b="0" i="0" dirty="0">
                <a:solidFill>
                  <a:srgbClr val="202122"/>
                </a:solidFill>
                <a:effectLst/>
                <a:latin typeface="Arial" panose="020B0604020202020204" pitchFamily="34" charset="0"/>
              </a:rPr>
              <a:t>, modelos, variables y ecuaciones a contrapartes discretas</a:t>
            </a:r>
            <a:r>
              <a:rPr lang="es-MX" dirty="0"/>
              <a:t> </a:t>
            </a:r>
          </a:p>
          <a:p>
            <a:r>
              <a:rPr lang="es-MX" b="0" i="0" dirty="0">
                <a:solidFill>
                  <a:srgbClr val="202122"/>
                </a:solidFill>
                <a:effectLst/>
                <a:latin typeface="Arial" panose="020B0604020202020204" pitchFamily="34" charset="0"/>
              </a:rPr>
              <a:t> La </a:t>
            </a:r>
            <a:r>
              <a:rPr lang="es-MX" b="1" i="0" dirty="0" err="1">
                <a:solidFill>
                  <a:srgbClr val="202122"/>
                </a:solidFill>
                <a:effectLst/>
                <a:latin typeface="Arial" panose="020B0604020202020204" pitchFamily="34" charset="0"/>
              </a:rPr>
              <a:t>dicotomización</a:t>
            </a:r>
            <a:r>
              <a:rPr lang="es-MX" b="0" i="0" dirty="0">
                <a:solidFill>
                  <a:srgbClr val="202122"/>
                </a:solidFill>
                <a:effectLst/>
                <a:latin typeface="Arial" panose="020B0604020202020204" pitchFamily="34" charset="0"/>
              </a:rPr>
              <a:t> es el caso especial de discretización en el que el número de clases discretas es 2, que puede aproximar una variable continua como una </a:t>
            </a:r>
            <a:r>
              <a:rPr lang="es-MX" b="0" i="0" u="none" strike="noStrike" dirty="0">
                <a:solidFill>
                  <a:srgbClr val="0B0080"/>
                </a:solidFill>
                <a:effectLst/>
                <a:latin typeface="Arial" panose="020B0604020202020204" pitchFamily="34" charset="0"/>
                <a:hlinkClick r:id="rId3"/>
              </a:rPr>
              <a:t>variable binaria</a:t>
            </a:r>
            <a:endParaRPr lang="es-MX" dirty="0"/>
          </a:p>
        </p:txBody>
      </p:sp>
      <p:pic>
        <p:nvPicPr>
          <p:cNvPr id="1026" name="Picture 2" descr="Discretizar | Data Science">
            <a:extLst>
              <a:ext uri="{FF2B5EF4-FFF2-40B4-BE49-F238E27FC236}">
                <a16:creationId xmlns:a16="http://schemas.microsoft.com/office/drawing/2014/main" id="{4AE897DE-A90D-45B6-B5AC-8FB6FD451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3457" y="2207108"/>
            <a:ext cx="3372855" cy="3107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718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24AEA47F-9467-485C-98FB-A254A343AEBC}"/>
              </a:ext>
            </a:extLst>
          </p:cNvPr>
          <p:cNvSpPr txBox="1"/>
          <p:nvPr/>
        </p:nvSpPr>
        <p:spPr>
          <a:xfrm>
            <a:off x="8816627" y="2768733"/>
            <a:ext cx="2835760" cy="2585323"/>
          </a:xfrm>
          <a:prstGeom prst="rect">
            <a:avLst/>
          </a:prstGeom>
          <a:noFill/>
        </p:spPr>
        <p:txBody>
          <a:bodyPr wrap="square" rtlCol="0">
            <a:spAutoFit/>
          </a:bodyPr>
          <a:lstStyle/>
          <a:p>
            <a:pPr algn="l"/>
            <a:r>
              <a:rPr lang="en-US" b="0" i="0" dirty="0">
                <a:effectLst/>
                <a:latin typeface="OpenSans"/>
              </a:rPr>
              <a:t>When creating features, data scientists often start by looking for </a:t>
            </a:r>
          </a:p>
          <a:p>
            <a:pPr algn="l"/>
            <a:r>
              <a:rPr lang="en-US" b="0" i="0" dirty="0">
                <a:effectLst/>
                <a:latin typeface="OpenSans"/>
              </a:rPr>
              <a:t>relationships in their data. </a:t>
            </a:r>
          </a:p>
          <a:p>
            <a:pPr algn="l"/>
            <a:r>
              <a:rPr lang="en-US" b="0" i="0" dirty="0">
                <a:effectLst/>
                <a:latin typeface="OpenSans"/>
              </a:rPr>
              <a:t>Relationships enable them to predict the value of one variable based on the value of another</a:t>
            </a:r>
          </a:p>
          <a:p>
            <a:endParaRPr lang="es-MX" dirty="0"/>
          </a:p>
        </p:txBody>
      </p:sp>
      <p:pic>
        <p:nvPicPr>
          <p:cNvPr id="7" name="Imagen 6">
            <a:extLst>
              <a:ext uri="{FF2B5EF4-FFF2-40B4-BE49-F238E27FC236}">
                <a16:creationId xmlns:a16="http://schemas.microsoft.com/office/drawing/2014/main" id="{9948EDEF-FEBC-47A5-868F-9616DA83A679}"/>
              </a:ext>
            </a:extLst>
          </p:cNvPr>
          <p:cNvPicPr>
            <a:picLocks noChangeAspect="1"/>
          </p:cNvPicPr>
          <p:nvPr/>
        </p:nvPicPr>
        <p:blipFill>
          <a:blip r:embed="rId2"/>
          <a:stretch>
            <a:fillRect/>
          </a:stretch>
        </p:blipFill>
        <p:spPr>
          <a:xfrm>
            <a:off x="117582" y="1362506"/>
            <a:ext cx="8313289" cy="4233147"/>
          </a:xfrm>
          <a:prstGeom prst="rect">
            <a:avLst/>
          </a:prstGeom>
        </p:spPr>
      </p:pic>
      <p:pic>
        <p:nvPicPr>
          <p:cNvPr id="9" name="Imagen 8">
            <a:extLst>
              <a:ext uri="{FF2B5EF4-FFF2-40B4-BE49-F238E27FC236}">
                <a16:creationId xmlns:a16="http://schemas.microsoft.com/office/drawing/2014/main" id="{CAADE53B-A070-4356-9D9F-0B831264ED6E}"/>
              </a:ext>
            </a:extLst>
          </p:cNvPr>
          <p:cNvPicPr>
            <a:picLocks noChangeAspect="1"/>
          </p:cNvPicPr>
          <p:nvPr/>
        </p:nvPicPr>
        <p:blipFill>
          <a:blip r:embed="rId3"/>
          <a:stretch>
            <a:fillRect/>
          </a:stretch>
        </p:blipFill>
        <p:spPr>
          <a:xfrm>
            <a:off x="1671417" y="5595653"/>
            <a:ext cx="5868866" cy="586886"/>
          </a:xfrm>
          <a:prstGeom prst="rect">
            <a:avLst/>
          </a:prstGeom>
        </p:spPr>
      </p:pic>
      <p:pic>
        <p:nvPicPr>
          <p:cNvPr id="11" name="Imagen 10">
            <a:extLst>
              <a:ext uri="{FF2B5EF4-FFF2-40B4-BE49-F238E27FC236}">
                <a16:creationId xmlns:a16="http://schemas.microsoft.com/office/drawing/2014/main" id="{CF4B7355-FF66-4D1B-B0FA-2A164EB2B994}"/>
              </a:ext>
            </a:extLst>
          </p:cNvPr>
          <p:cNvPicPr>
            <a:picLocks noChangeAspect="1"/>
          </p:cNvPicPr>
          <p:nvPr/>
        </p:nvPicPr>
        <p:blipFill>
          <a:blip r:embed="rId4"/>
          <a:stretch>
            <a:fillRect/>
          </a:stretch>
        </p:blipFill>
        <p:spPr>
          <a:xfrm>
            <a:off x="815707" y="373339"/>
            <a:ext cx="5416281" cy="918720"/>
          </a:xfrm>
          <a:prstGeom prst="rect">
            <a:avLst/>
          </a:prstGeom>
        </p:spPr>
      </p:pic>
    </p:spTree>
    <p:extLst>
      <p:ext uri="{BB962C8B-B14F-4D97-AF65-F5344CB8AC3E}">
        <p14:creationId xmlns:p14="http://schemas.microsoft.com/office/powerpoint/2010/main" val="26545654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8876CD1-EA2E-4536-B815-25F739E12507}"/>
              </a:ext>
            </a:extLst>
          </p:cNvPr>
          <p:cNvPicPr>
            <a:picLocks noChangeAspect="1"/>
          </p:cNvPicPr>
          <p:nvPr/>
        </p:nvPicPr>
        <p:blipFill>
          <a:blip r:embed="rId2"/>
          <a:stretch>
            <a:fillRect/>
          </a:stretch>
        </p:blipFill>
        <p:spPr>
          <a:xfrm>
            <a:off x="6939692" y="3429000"/>
            <a:ext cx="4187851" cy="2812643"/>
          </a:xfrm>
          <a:prstGeom prst="rect">
            <a:avLst/>
          </a:prstGeom>
        </p:spPr>
      </p:pic>
      <p:pic>
        <p:nvPicPr>
          <p:cNvPr id="2050" name="Picture 2" descr="Supervised Learning versus Unsupervised Learning (Mathworks, n.d.) |  Download Scientific Diagram">
            <a:extLst>
              <a:ext uri="{FF2B5EF4-FFF2-40B4-BE49-F238E27FC236}">
                <a16:creationId xmlns:a16="http://schemas.microsoft.com/office/drawing/2014/main" id="{0F38CF1C-D156-4242-A9AA-AC1A999C8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022" y="0"/>
            <a:ext cx="8303800" cy="346966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80E0BD5F-A0A5-4595-A078-768D9F800DC7}"/>
              </a:ext>
            </a:extLst>
          </p:cNvPr>
          <p:cNvPicPr>
            <a:picLocks noChangeAspect="1"/>
          </p:cNvPicPr>
          <p:nvPr/>
        </p:nvPicPr>
        <p:blipFill>
          <a:blip r:embed="rId4"/>
          <a:stretch>
            <a:fillRect/>
          </a:stretch>
        </p:blipFill>
        <p:spPr>
          <a:xfrm>
            <a:off x="759655" y="4277191"/>
            <a:ext cx="3016347" cy="1781205"/>
          </a:xfrm>
          <a:prstGeom prst="rect">
            <a:avLst/>
          </a:prstGeom>
        </p:spPr>
      </p:pic>
    </p:spTree>
    <p:extLst>
      <p:ext uri="{BB962C8B-B14F-4D97-AF65-F5344CB8AC3E}">
        <p14:creationId xmlns:p14="http://schemas.microsoft.com/office/powerpoint/2010/main" val="29189099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chine learning terminology">
            <a:extLst>
              <a:ext uri="{FF2B5EF4-FFF2-40B4-BE49-F238E27FC236}">
                <a16:creationId xmlns:a16="http://schemas.microsoft.com/office/drawing/2014/main" id="{E383C6BB-9D30-4897-B53C-E51D7C8ABC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75029"/>
            <a:ext cx="12184219" cy="516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2488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7F5B576-76B9-4D03-8677-42FE99DF6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1163" y="0"/>
            <a:ext cx="558236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1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3FE25AF-311B-4E1D-8A39-647AD44D9D4B}"/>
              </a:ext>
            </a:extLst>
          </p:cNvPr>
          <p:cNvPicPr>
            <a:picLocks noChangeAspect="1"/>
          </p:cNvPicPr>
          <p:nvPr/>
        </p:nvPicPr>
        <p:blipFill>
          <a:blip r:embed="rId2"/>
          <a:stretch>
            <a:fillRect/>
          </a:stretch>
        </p:blipFill>
        <p:spPr>
          <a:xfrm>
            <a:off x="412992" y="885044"/>
            <a:ext cx="11366015" cy="5590708"/>
          </a:xfrm>
          <a:prstGeom prst="rect">
            <a:avLst/>
          </a:prstGeom>
        </p:spPr>
      </p:pic>
    </p:spTree>
    <p:extLst>
      <p:ext uri="{BB962C8B-B14F-4D97-AF65-F5344CB8AC3E}">
        <p14:creationId xmlns:p14="http://schemas.microsoft.com/office/powerpoint/2010/main" val="17856276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54F8D1F-4F28-4FB8-9A21-41D7239BAAD7}"/>
              </a:ext>
            </a:extLst>
          </p:cNvPr>
          <p:cNvPicPr>
            <a:picLocks noChangeAspect="1"/>
          </p:cNvPicPr>
          <p:nvPr/>
        </p:nvPicPr>
        <p:blipFill>
          <a:blip r:embed="rId2"/>
          <a:stretch>
            <a:fillRect/>
          </a:stretch>
        </p:blipFill>
        <p:spPr>
          <a:xfrm>
            <a:off x="628064" y="278497"/>
            <a:ext cx="6743700" cy="3571875"/>
          </a:xfrm>
          <a:prstGeom prst="rect">
            <a:avLst/>
          </a:prstGeom>
        </p:spPr>
      </p:pic>
      <p:pic>
        <p:nvPicPr>
          <p:cNvPr id="6" name="Imagen 5">
            <a:extLst>
              <a:ext uri="{FF2B5EF4-FFF2-40B4-BE49-F238E27FC236}">
                <a16:creationId xmlns:a16="http://schemas.microsoft.com/office/drawing/2014/main" id="{25EC43E9-59A3-40B6-BF9F-D577A1556143}"/>
              </a:ext>
            </a:extLst>
          </p:cNvPr>
          <p:cNvPicPr>
            <a:picLocks noChangeAspect="1"/>
          </p:cNvPicPr>
          <p:nvPr/>
        </p:nvPicPr>
        <p:blipFill>
          <a:blip r:embed="rId3"/>
          <a:stretch>
            <a:fillRect/>
          </a:stretch>
        </p:blipFill>
        <p:spPr>
          <a:xfrm>
            <a:off x="5195666" y="3967089"/>
            <a:ext cx="6771763" cy="2359195"/>
          </a:xfrm>
          <a:prstGeom prst="rect">
            <a:avLst/>
          </a:prstGeom>
        </p:spPr>
      </p:pic>
      <p:pic>
        <p:nvPicPr>
          <p:cNvPr id="8" name="Imagen 7">
            <a:extLst>
              <a:ext uri="{FF2B5EF4-FFF2-40B4-BE49-F238E27FC236}">
                <a16:creationId xmlns:a16="http://schemas.microsoft.com/office/drawing/2014/main" id="{218DAEDB-E6C9-4AAC-9F9A-87D1E5C06940}"/>
              </a:ext>
            </a:extLst>
          </p:cNvPr>
          <p:cNvPicPr>
            <a:picLocks noChangeAspect="1"/>
          </p:cNvPicPr>
          <p:nvPr/>
        </p:nvPicPr>
        <p:blipFill>
          <a:blip r:embed="rId4"/>
          <a:stretch>
            <a:fillRect/>
          </a:stretch>
        </p:blipFill>
        <p:spPr>
          <a:xfrm>
            <a:off x="8350384" y="769548"/>
            <a:ext cx="2638425" cy="1200150"/>
          </a:xfrm>
          <a:prstGeom prst="rect">
            <a:avLst/>
          </a:prstGeom>
        </p:spPr>
      </p:pic>
      <p:pic>
        <p:nvPicPr>
          <p:cNvPr id="10" name="Imagen 9">
            <a:extLst>
              <a:ext uri="{FF2B5EF4-FFF2-40B4-BE49-F238E27FC236}">
                <a16:creationId xmlns:a16="http://schemas.microsoft.com/office/drawing/2014/main" id="{1C603D94-16F4-4CF3-965D-8906C358FFD8}"/>
              </a:ext>
            </a:extLst>
          </p:cNvPr>
          <p:cNvPicPr>
            <a:picLocks noChangeAspect="1"/>
          </p:cNvPicPr>
          <p:nvPr/>
        </p:nvPicPr>
        <p:blipFill>
          <a:blip r:embed="rId5"/>
          <a:stretch>
            <a:fillRect/>
          </a:stretch>
        </p:blipFill>
        <p:spPr>
          <a:xfrm>
            <a:off x="5052279" y="388841"/>
            <a:ext cx="6915150" cy="285750"/>
          </a:xfrm>
          <a:prstGeom prst="rect">
            <a:avLst/>
          </a:prstGeom>
        </p:spPr>
      </p:pic>
    </p:spTree>
    <p:extLst>
      <p:ext uri="{BB962C8B-B14F-4D97-AF65-F5344CB8AC3E}">
        <p14:creationId xmlns:p14="http://schemas.microsoft.com/office/powerpoint/2010/main" val="23570974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AD1E8D8-42FF-43DB-879A-3791498F9F31}"/>
              </a:ext>
            </a:extLst>
          </p:cNvPr>
          <p:cNvPicPr>
            <a:picLocks noChangeAspect="1"/>
          </p:cNvPicPr>
          <p:nvPr/>
        </p:nvPicPr>
        <p:blipFill>
          <a:blip r:embed="rId2"/>
          <a:stretch>
            <a:fillRect/>
          </a:stretch>
        </p:blipFill>
        <p:spPr>
          <a:xfrm>
            <a:off x="4808981" y="142212"/>
            <a:ext cx="7200701" cy="2970417"/>
          </a:xfrm>
          <a:prstGeom prst="rect">
            <a:avLst/>
          </a:prstGeom>
        </p:spPr>
      </p:pic>
      <p:pic>
        <p:nvPicPr>
          <p:cNvPr id="6" name="Imagen 5">
            <a:extLst>
              <a:ext uri="{FF2B5EF4-FFF2-40B4-BE49-F238E27FC236}">
                <a16:creationId xmlns:a16="http://schemas.microsoft.com/office/drawing/2014/main" id="{9B195DA0-96F0-47C5-AF20-257DA4C15D4F}"/>
              </a:ext>
            </a:extLst>
          </p:cNvPr>
          <p:cNvPicPr>
            <a:picLocks noChangeAspect="1"/>
          </p:cNvPicPr>
          <p:nvPr/>
        </p:nvPicPr>
        <p:blipFill>
          <a:blip r:embed="rId3"/>
          <a:stretch>
            <a:fillRect/>
          </a:stretch>
        </p:blipFill>
        <p:spPr>
          <a:xfrm>
            <a:off x="392850" y="2589469"/>
            <a:ext cx="7848600" cy="3943350"/>
          </a:xfrm>
          <a:prstGeom prst="rect">
            <a:avLst/>
          </a:prstGeom>
        </p:spPr>
      </p:pic>
    </p:spTree>
    <p:extLst>
      <p:ext uri="{BB962C8B-B14F-4D97-AF65-F5344CB8AC3E}">
        <p14:creationId xmlns:p14="http://schemas.microsoft.com/office/powerpoint/2010/main" val="9787937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AA1426D-C5F2-4161-8287-69BAC1FBA149}"/>
              </a:ext>
            </a:extLst>
          </p:cNvPr>
          <p:cNvPicPr>
            <a:picLocks noChangeAspect="1"/>
          </p:cNvPicPr>
          <p:nvPr/>
        </p:nvPicPr>
        <p:blipFill>
          <a:blip r:embed="rId2"/>
          <a:stretch>
            <a:fillRect/>
          </a:stretch>
        </p:blipFill>
        <p:spPr>
          <a:xfrm>
            <a:off x="506438" y="242655"/>
            <a:ext cx="3904292" cy="3836976"/>
          </a:xfrm>
          <a:prstGeom prst="rect">
            <a:avLst/>
          </a:prstGeom>
        </p:spPr>
      </p:pic>
      <p:pic>
        <p:nvPicPr>
          <p:cNvPr id="7" name="Imagen 6">
            <a:extLst>
              <a:ext uri="{FF2B5EF4-FFF2-40B4-BE49-F238E27FC236}">
                <a16:creationId xmlns:a16="http://schemas.microsoft.com/office/drawing/2014/main" id="{3B07AB41-BAB2-4F5B-935C-B02E787F6878}"/>
              </a:ext>
            </a:extLst>
          </p:cNvPr>
          <p:cNvPicPr>
            <a:picLocks noChangeAspect="1"/>
          </p:cNvPicPr>
          <p:nvPr/>
        </p:nvPicPr>
        <p:blipFill>
          <a:blip r:embed="rId3"/>
          <a:stretch>
            <a:fillRect/>
          </a:stretch>
        </p:blipFill>
        <p:spPr>
          <a:xfrm>
            <a:off x="1412060" y="4234375"/>
            <a:ext cx="2093048" cy="2075557"/>
          </a:xfrm>
          <a:prstGeom prst="rect">
            <a:avLst/>
          </a:prstGeom>
        </p:spPr>
      </p:pic>
      <p:pic>
        <p:nvPicPr>
          <p:cNvPr id="9" name="Imagen 8">
            <a:extLst>
              <a:ext uri="{FF2B5EF4-FFF2-40B4-BE49-F238E27FC236}">
                <a16:creationId xmlns:a16="http://schemas.microsoft.com/office/drawing/2014/main" id="{36CB203C-D4B3-4216-8034-FC062211345B}"/>
              </a:ext>
            </a:extLst>
          </p:cNvPr>
          <p:cNvPicPr>
            <a:picLocks noChangeAspect="1"/>
          </p:cNvPicPr>
          <p:nvPr/>
        </p:nvPicPr>
        <p:blipFill>
          <a:blip r:embed="rId4"/>
          <a:stretch>
            <a:fillRect/>
          </a:stretch>
        </p:blipFill>
        <p:spPr>
          <a:xfrm>
            <a:off x="5421116" y="1668774"/>
            <a:ext cx="4219575" cy="3838575"/>
          </a:xfrm>
          <a:prstGeom prst="rect">
            <a:avLst/>
          </a:prstGeom>
        </p:spPr>
      </p:pic>
    </p:spTree>
    <p:extLst>
      <p:ext uri="{BB962C8B-B14F-4D97-AF65-F5344CB8AC3E}">
        <p14:creationId xmlns:p14="http://schemas.microsoft.com/office/powerpoint/2010/main" val="13833122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C63B77B-4E55-4301-9A11-F0B757E562D2}"/>
              </a:ext>
            </a:extLst>
          </p:cNvPr>
          <p:cNvPicPr>
            <a:picLocks noChangeAspect="1"/>
          </p:cNvPicPr>
          <p:nvPr/>
        </p:nvPicPr>
        <p:blipFill rotWithShape="1">
          <a:blip r:embed="rId2"/>
          <a:srcRect l="4674" t="39608" r="36956" b="46472"/>
          <a:stretch/>
        </p:blipFill>
        <p:spPr>
          <a:xfrm>
            <a:off x="212033" y="212034"/>
            <a:ext cx="11366517" cy="1524001"/>
          </a:xfrm>
          <a:prstGeom prst="rect">
            <a:avLst/>
          </a:prstGeom>
        </p:spPr>
      </p:pic>
      <p:sp>
        <p:nvSpPr>
          <p:cNvPr id="6" name="CuadroTexto 5">
            <a:extLst>
              <a:ext uri="{FF2B5EF4-FFF2-40B4-BE49-F238E27FC236}">
                <a16:creationId xmlns:a16="http://schemas.microsoft.com/office/drawing/2014/main" id="{72F4F577-6798-4020-9686-046B06138C0B}"/>
              </a:ext>
            </a:extLst>
          </p:cNvPr>
          <p:cNvSpPr txBox="1"/>
          <p:nvPr/>
        </p:nvSpPr>
        <p:spPr>
          <a:xfrm>
            <a:off x="8257735" y="1983544"/>
            <a:ext cx="3727938" cy="923330"/>
          </a:xfrm>
          <a:prstGeom prst="rect">
            <a:avLst/>
          </a:prstGeom>
          <a:noFill/>
        </p:spPr>
        <p:txBody>
          <a:bodyPr wrap="square" rtlCol="0">
            <a:spAutoFit/>
          </a:bodyPr>
          <a:lstStyle/>
          <a:p>
            <a:r>
              <a:rPr lang="es-MX" sz="1800" b="0" i="0" u="none" strike="noStrike" baseline="0" dirty="0">
                <a:solidFill>
                  <a:srgbClr val="000000"/>
                </a:solidFill>
                <a:latin typeface="Consolas Courier"/>
              </a:rPr>
              <a:t>Visualizar cada variable por separado</a:t>
            </a:r>
          </a:p>
          <a:p>
            <a:r>
              <a:rPr lang="es-MX" sz="1800" b="0" i="0" u="none" strike="noStrike" baseline="0" dirty="0" err="1">
                <a:solidFill>
                  <a:srgbClr val="000000"/>
                </a:solidFill>
                <a:latin typeface="Consolas Courier"/>
              </a:rPr>
              <a:t>stackedplot</a:t>
            </a:r>
            <a:r>
              <a:rPr lang="es-MX" sz="1800" b="0" i="0" u="none" strike="noStrike" baseline="0" dirty="0">
                <a:solidFill>
                  <a:srgbClr val="000000"/>
                </a:solidFill>
                <a:latin typeface="Consolas Courier"/>
              </a:rPr>
              <a:t>(X);</a:t>
            </a:r>
          </a:p>
          <a:p>
            <a:endParaRPr lang="es-MX" dirty="0"/>
          </a:p>
        </p:txBody>
      </p:sp>
      <p:pic>
        <p:nvPicPr>
          <p:cNvPr id="8" name="Imagen 7">
            <a:extLst>
              <a:ext uri="{FF2B5EF4-FFF2-40B4-BE49-F238E27FC236}">
                <a16:creationId xmlns:a16="http://schemas.microsoft.com/office/drawing/2014/main" id="{70A72CF1-ADA8-4B32-B424-957C3B729E3D}"/>
              </a:ext>
            </a:extLst>
          </p:cNvPr>
          <p:cNvPicPr>
            <a:picLocks noChangeAspect="1"/>
          </p:cNvPicPr>
          <p:nvPr/>
        </p:nvPicPr>
        <p:blipFill rotWithShape="1">
          <a:blip r:embed="rId3"/>
          <a:srcRect l="5031" t="33228" r="55577" b="16907"/>
          <a:stretch/>
        </p:blipFill>
        <p:spPr>
          <a:xfrm>
            <a:off x="8021259" y="2624531"/>
            <a:ext cx="3727939" cy="2653191"/>
          </a:xfrm>
          <a:prstGeom prst="rect">
            <a:avLst/>
          </a:prstGeom>
        </p:spPr>
      </p:pic>
      <p:pic>
        <p:nvPicPr>
          <p:cNvPr id="10" name="Imagen 9">
            <a:extLst>
              <a:ext uri="{FF2B5EF4-FFF2-40B4-BE49-F238E27FC236}">
                <a16:creationId xmlns:a16="http://schemas.microsoft.com/office/drawing/2014/main" id="{FB845FFC-5383-4850-A781-C36760E20AC9}"/>
              </a:ext>
            </a:extLst>
          </p:cNvPr>
          <p:cNvPicPr>
            <a:picLocks noChangeAspect="1"/>
          </p:cNvPicPr>
          <p:nvPr/>
        </p:nvPicPr>
        <p:blipFill rotWithShape="1">
          <a:blip r:embed="rId4"/>
          <a:srcRect l="5423" t="27066" r="54077" b="7671"/>
          <a:stretch/>
        </p:blipFill>
        <p:spPr>
          <a:xfrm>
            <a:off x="661182" y="1983544"/>
            <a:ext cx="6949440" cy="4473527"/>
          </a:xfrm>
          <a:prstGeom prst="rect">
            <a:avLst/>
          </a:prstGeom>
        </p:spPr>
      </p:pic>
    </p:spTree>
    <p:extLst>
      <p:ext uri="{BB962C8B-B14F-4D97-AF65-F5344CB8AC3E}">
        <p14:creationId xmlns:p14="http://schemas.microsoft.com/office/powerpoint/2010/main" val="35835432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E5C035D-5073-4534-AE6C-06617093E6B6}"/>
              </a:ext>
            </a:extLst>
          </p:cNvPr>
          <p:cNvPicPr>
            <a:picLocks noChangeAspect="1"/>
          </p:cNvPicPr>
          <p:nvPr/>
        </p:nvPicPr>
        <p:blipFill rotWithShape="1">
          <a:blip r:embed="rId2"/>
          <a:srcRect l="4456" t="27814" r="56196" b="8773"/>
          <a:stretch/>
        </p:blipFill>
        <p:spPr>
          <a:xfrm>
            <a:off x="251790" y="198783"/>
            <a:ext cx="6585108" cy="5966617"/>
          </a:xfrm>
          <a:prstGeom prst="rect">
            <a:avLst/>
          </a:prstGeom>
        </p:spPr>
      </p:pic>
      <p:pic>
        <p:nvPicPr>
          <p:cNvPr id="7" name="Imagen 6">
            <a:extLst>
              <a:ext uri="{FF2B5EF4-FFF2-40B4-BE49-F238E27FC236}">
                <a16:creationId xmlns:a16="http://schemas.microsoft.com/office/drawing/2014/main" id="{086766F8-D5AA-46B5-96E8-7E0B7DC92101}"/>
              </a:ext>
            </a:extLst>
          </p:cNvPr>
          <p:cNvPicPr>
            <a:picLocks noChangeAspect="1"/>
          </p:cNvPicPr>
          <p:nvPr/>
        </p:nvPicPr>
        <p:blipFill rotWithShape="1">
          <a:blip r:embed="rId3"/>
          <a:srcRect l="4845" t="67291" r="82347" b="23474"/>
          <a:stretch/>
        </p:blipFill>
        <p:spPr>
          <a:xfrm>
            <a:off x="7329267" y="466069"/>
            <a:ext cx="2391509" cy="969530"/>
          </a:xfrm>
          <a:prstGeom prst="rect">
            <a:avLst/>
          </a:prstGeom>
        </p:spPr>
      </p:pic>
      <p:sp>
        <p:nvSpPr>
          <p:cNvPr id="8" name="CuadroTexto 7">
            <a:extLst>
              <a:ext uri="{FF2B5EF4-FFF2-40B4-BE49-F238E27FC236}">
                <a16:creationId xmlns:a16="http://schemas.microsoft.com/office/drawing/2014/main" id="{D183E1D9-D96B-4A98-B559-815521E4AD87}"/>
              </a:ext>
            </a:extLst>
          </p:cNvPr>
          <p:cNvSpPr txBox="1"/>
          <p:nvPr/>
        </p:nvSpPr>
        <p:spPr>
          <a:xfrm>
            <a:off x="7863840" y="2138289"/>
            <a:ext cx="2827606" cy="1754326"/>
          </a:xfrm>
          <a:prstGeom prst="rect">
            <a:avLst/>
          </a:prstGeom>
          <a:noFill/>
        </p:spPr>
        <p:txBody>
          <a:bodyPr wrap="square" rtlCol="0">
            <a:spAutoFit/>
          </a:bodyPr>
          <a:lstStyle/>
          <a:p>
            <a:r>
              <a:rPr lang="es-MX" dirty="0"/>
              <a:t>Se modifica el valor del </a:t>
            </a:r>
            <a:r>
              <a:rPr lang="es-MX" dirty="0" err="1"/>
              <a:t>cluster</a:t>
            </a:r>
            <a:r>
              <a:rPr lang="es-MX" dirty="0"/>
              <a:t>, se mide el ajuste para después verificar con la media </a:t>
            </a:r>
          </a:p>
          <a:p>
            <a:r>
              <a:rPr lang="es-MX" dirty="0"/>
              <a:t>Esto se hace de forma manual</a:t>
            </a:r>
          </a:p>
        </p:txBody>
      </p:sp>
    </p:spTree>
    <p:extLst>
      <p:ext uri="{BB962C8B-B14F-4D97-AF65-F5344CB8AC3E}">
        <p14:creationId xmlns:p14="http://schemas.microsoft.com/office/powerpoint/2010/main" val="18660633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C79A0CEB-B63E-4825-BCFA-26E6933E7680}"/>
              </a:ext>
            </a:extLst>
          </p:cNvPr>
          <p:cNvSpPr txBox="1"/>
          <p:nvPr/>
        </p:nvSpPr>
        <p:spPr>
          <a:xfrm>
            <a:off x="5960012" y="3756074"/>
            <a:ext cx="3985846" cy="646331"/>
          </a:xfrm>
          <a:prstGeom prst="rect">
            <a:avLst/>
          </a:prstGeom>
          <a:noFill/>
        </p:spPr>
        <p:txBody>
          <a:bodyPr wrap="square" rtlCol="0">
            <a:spAutoFit/>
          </a:bodyPr>
          <a:lstStyle/>
          <a:p>
            <a:r>
              <a:rPr lang="es-MX" dirty="0"/>
              <a:t>Forma automática de evaluar los </a:t>
            </a:r>
            <a:r>
              <a:rPr lang="es-MX" dirty="0" err="1"/>
              <a:t>cluster</a:t>
            </a:r>
            <a:r>
              <a:rPr lang="es-MX" dirty="0"/>
              <a:t> </a:t>
            </a:r>
          </a:p>
          <a:p>
            <a:r>
              <a:rPr lang="es-MX" dirty="0"/>
              <a:t>Dado un rango de operación</a:t>
            </a:r>
          </a:p>
        </p:txBody>
      </p:sp>
      <p:pic>
        <p:nvPicPr>
          <p:cNvPr id="7" name="Imagen 6">
            <a:extLst>
              <a:ext uri="{FF2B5EF4-FFF2-40B4-BE49-F238E27FC236}">
                <a16:creationId xmlns:a16="http://schemas.microsoft.com/office/drawing/2014/main" id="{27D49269-6821-4541-A97C-B18523194F83}"/>
              </a:ext>
            </a:extLst>
          </p:cNvPr>
          <p:cNvPicPr>
            <a:picLocks noChangeAspect="1"/>
          </p:cNvPicPr>
          <p:nvPr/>
        </p:nvPicPr>
        <p:blipFill rotWithShape="1">
          <a:blip r:embed="rId2"/>
          <a:srcRect l="3807" t="46973" r="39308" b="19164"/>
          <a:stretch/>
        </p:blipFill>
        <p:spPr>
          <a:xfrm>
            <a:off x="661181" y="464234"/>
            <a:ext cx="9835620" cy="3291840"/>
          </a:xfrm>
          <a:prstGeom prst="rect">
            <a:avLst/>
          </a:prstGeom>
        </p:spPr>
      </p:pic>
    </p:spTree>
    <p:extLst>
      <p:ext uri="{BB962C8B-B14F-4D97-AF65-F5344CB8AC3E}">
        <p14:creationId xmlns:p14="http://schemas.microsoft.com/office/powerpoint/2010/main" val="3838870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6F52556-1F53-4E33-93DF-3407D18671AB}"/>
              </a:ext>
            </a:extLst>
          </p:cNvPr>
          <p:cNvPicPr>
            <a:picLocks noChangeAspect="1"/>
          </p:cNvPicPr>
          <p:nvPr/>
        </p:nvPicPr>
        <p:blipFill>
          <a:blip r:embed="rId2"/>
          <a:stretch>
            <a:fillRect/>
          </a:stretch>
        </p:blipFill>
        <p:spPr>
          <a:xfrm>
            <a:off x="685178" y="449953"/>
            <a:ext cx="6351726" cy="3019673"/>
          </a:xfrm>
          <a:prstGeom prst="rect">
            <a:avLst/>
          </a:prstGeom>
        </p:spPr>
      </p:pic>
      <p:pic>
        <p:nvPicPr>
          <p:cNvPr id="4" name="Imagen 3">
            <a:extLst>
              <a:ext uri="{FF2B5EF4-FFF2-40B4-BE49-F238E27FC236}">
                <a16:creationId xmlns:a16="http://schemas.microsoft.com/office/drawing/2014/main" id="{801AD178-E719-4304-972D-7A6AF18EED2F}"/>
              </a:ext>
            </a:extLst>
          </p:cNvPr>
          <p:cNvPicPr>
            <a:picLocks noChangeAspect="1"/>
          </p:cNvPicPr>
          <p:nvPr/>
        </p:nvPicPr>
        <p:blipFill>
          <a:blip r:embed="rId3"/>
          <a:stretch>
            <a:fillRect/>
          </a:stretch>
        </p:blipFill>
        <p:spPr>
          <a:xfrm>
            <a:off x="3212807" y="2148218"/>
            <a:ext cx="8423040" cy="3547610"/>
          </a:xfrm>
          <a:prstGeom prst="rect">
            <a:avLst/>
          </a:prstGeom>
        </p:spPr>
      </p:pic>
    </p:spTree>
    <p:extLst>
      <p:ext uri="{BB962C8B-B14F-4D97-AF65-F5344CB8AC3E}">
        <p14:creationId xmlns:p14="http://schemas.microsoft.com/office/powerpoint/2010/main" val="10141960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938DDE0-1266-4320-9C3E-363E9E83C08F}"/>
              </a:ext>
            </a:extLst>
          </p:cNvPr>
          <p:cNvPicPr>
            <a:picLocks noChangeAspect="1"/>
          </p:cNvPicPr>
          <p:nvPr/>
        </p:nvPicPr>
        <p:blipFill>
          <a:blip r:embed="rId2"/>
          <a:stretch>
            <a:fillRect/>
          </a:stretch>
        </p:blipFill>
        <p:spPr>
          <a:xfrm>
            <a:off x="145638" y="543969"/>
            <a:ext cx="11900723" cy="5233979"/>
          </a:xfrm>
          <a:prstGeom prst="rect">
            <a:avLst/>
          </a:prstGeom>
        </p:spPr>
      </p:pic>
    </p:spTree>
    <p:extLst>
      <p:ext uri="{BB962C8B-B14F-4D97-AF65-F5344CB8AC3E}">
        <p14:creationId xmlns:p14="http://schemas.microsoft.com/office/powerpoint/2010/main" val="6841896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F1D83E1-3C5E-4CA0-9BFB-96F1D7D1B57D}"/>
              </a:ext>
            </a:extLst>
          </p:cNvPr>
          <p:cNvPicPr>
            <a:picLocks noChangeAspect="1"/>
          </p:cNvPicPr>
          <p:nvPr/>
        </p:nvPicPr>
        <p:blipFill>
          <a:blip r:embed="rId2"/>
          <a:stretch>
            <a:fillRect/>
          </a:stretch>
        </p:blipFill>
        <p:spPr>
          <a:xfrm>
            <a:off x="115357" y="584321"/>
            <a:ext cx="12076643" cy="5099027"/>
          </a:xfrm>
          <a:prstGeom prst="rect">
            <a:avLst/>
          </a:prstGeom>
        </p:spPr>
      </p:pic>
    </p:spTree>
    <p:extLst>
      <p:ext uri="{BB962C8B-B14F-4D97-AF65-F5344CB8AC3E}">
        <p14:creationId xmlns:p14="http://schemas.microsoft.com/office/powerpoint/2010/main" val="42878191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B84EDB5-D936-419A-A9CC-60C2ECFD714C}"/>
              </a:ext>
            </a:extLst>
          </p:cNvPr>
          <p:cNvPicPr>
            <a:picLocks noChangeAspect="1"/>
          </p:cNvPicPr>
          <p:nvPr/>
        </p:nvPicPr>
        <p:blipFill>
          <a:blip r:embed="rId2"/>
          <a:stretch>
            <a:fillRect/>
          </a:stretch>
        </p:blipFill>
        <p:spPr>
          <a:xfrm>
            <a:off x="316809" y="268771"/>
            <a:ext cx="4057650" cy="2609850"/>
          </a:xfrm>
          <a:prstGeom prst="rect">
            <a:avLst/>
          </a:prstGeom>
        </p:spPr>
      </p:pic>
      <p:pic>
        <p:nvPicPr>
          <p:cNvPr id="5" name="Imagen 4">
            <a:extLst>
              <a:ext uri="{FF2B5EF4-FFF2-40B4-BE49-F238E27FC236}">
                <a16:creationId xmlns:a16="http://schemas.microsoft.com/office/drawing/2014/main" id="{F4E47769-E676-4DCE-84EB-0C5D3827C265}"/>
              </a:ext>
            </a:extLst>
          </p:cNvPr>
          <p:cNvPicPr>
            <a:picLocks noChangeAspect="1"/>
          </p:cNvPicPr>
          <p:nvPr/>
        </p:nvPicPr>
        <p:blipFill>
          <a:blip r:embed="rId3"/>
          <a:stretch>
            <a:fillRect/>
          </a:stretch>
        </p:blipFill>
        <p:spPr>
          <a:xfrm>
            <a:off x="5014292" y="316396"/>
            <a:ext cx="6324600" cy="2562225"/>
          </a:xfrm>
          <a:prstGeom prst="rect">
            <a:avLst/>
          </a:prstGeom>
        </p:spPr>
      </p:pic>
      <p:pic>
        <p:nvPicPr>
          <p:cNvPr id="4" name="Imagen 3">
            <a:extLst>
              <a:ext uri="{FF2B5EF4-FFF2-40B4-BE49-F238E27FC236}">
                <a16:creationId xmlns:a16="http://schemas.microsoft.com/office/drawing/2014/main" id="{40709411-F71A-4AB7-A07A-A8C236BD53AE}"/>
              </a:ext>
            </a:extLst>
          </p:cNvPr>
          <p:cNvPicPr>
            <a:picLocks noChangeAspect="1"/>
          </p:cNvPicPr>
          <p:nvPr/>
        </p:nvPicPr>
        <p:blipFill>
          <a:blip r:embed="rId4"/>
          <a:stretch>
            <a:fillRect/>
          </a:stretch>
        </p:blipFill>
        <p:spPr>
          <a:xfrm>
            <a:off x="625130" y="3419476"/>
            <a:ext cx="5235306" cy="2340490"/>
          </a:xfrm>
          <a:prstGeom prst="rect">
            <a:avLst/>
          </a:prstGeom>
        </p:spPr>
      </p:pic>
      <p:pic>
        <p:nvPicPr>
          <p:cNvPr id="7" name="Imagen 6">
            <a:extLst>
              <a:ext uri="{FF2B5EF4-FFF2-40B4-BE49-F238E27FC236}">
                <a16:creationId xmlns:a16="http://schemas.microsoft.com/office/drawing/2014/main" id="{A3E82E76-3059-45AD-B5A3-A71EF06787DB}"/>
              </a:ext>
            </a:extLst>
          </p:cNvPr>
          <p:cNvPicPr>
            <a:picLocks noChangeAspect="1"/>
          </p:cNvPicPr>
          <p:nvPr/>
        </p:nvPicPr>
        <p:blipFill>
          <a:blip r:embed="rId5"/>
          <a:stretch>
            <a:fillRect/>
          </a:stretch>
        </p:blipFill>
        <p:spPr>
          <a:xfrm>
            <a:off x="5573700" y="3541542"/>
            <a:ext cx="5954110" cy="1747910"/>
          </a:xfrm>
          <a:prstGeom prst="rect">
            <a:avLst/>
          </a:prstGeom>
        </p:spPr>
      </p:pic>
    </p:spTree>
    <p:extLst>
      <p:ext uri="{BB962C8B-B14F-4D97-AF65-F5344CB8AC3E}">
        <p14:creationId xmlns:p14="http://schemas.microsoft.com/office/powerpoint/2010/main" val="2212078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9D41192-5BD2-465F-9591-08D527041B88}"/>
              </a:ext>
            </a:extLst>
          </p:cNvPr>
          <p:cNvPicPr>
            <a:picLocks noChangeAspect="1"/>
          </p:cNvPicPr>
          <p:nvPr/>
        </p:nvPicPr>
        <p:blipFill>
          <a:blip r:embed="rId2"/>
          <a:stretch>
            <a:fillRect/>
          </a:stretch>
        </p:blipFill>
        <p:spPr>
          <a:xfrm>
            <a:off x="1000396" y="1019310"/>
            <a:ext cx="10760561" cy="5015729"/>
          </a:xfrm>
          <a:prstGeom prst="rect">
            <a:avLst/>
          </a:prstGeom>
        </p:spPr>
      </p:pic>
    </p:spTree>
    <p:extLst>
      <p:ext uri="{BB962C8B-B14F-4D97-AF65-F5344CB8AC3E}">
        <p14:creationId xmlns:p14="http://schemas.microsoft.com/office/powerpoint/2010/main" val="5966585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D420C1B-7A68-4BA1-AD24-8AC17781EAB3}"/>
              </a:ext>
            </a:extLst>
          </p:cNvPr>
          <p:cNvPicPr>
            <a:picLocks noChangeAspect="1"/>
          </p:cNvPicPr>
          <p:nvPr/>
        </p:nvPicPr>
        <p:blipFill rotWithShape="1">
          <a:blip r:embed="rId2"/>
          <a:srcRect l="19385" t="25014" r="11385" b="19370"/>
          <a:stretch/>
        </p:blipFill>
        <p:spPr>
          <a:xfrm>
            <a:off x="393895" y="309231"/>
            <a:ext cx="6907237" cy="3119769"/>
          </a:xfrm>
          <a:prstGeom prst="rect">
            <a:avLst/>
          </a:prstGeom>
        </p:spPr>
      </p:pic>
      <p:pic>
        <p:nvPicPr>
          <p:cNvPr id="5" name="Imagen 4">
            <a:extLst>
              <a:ext uri="{FF2B5EF4-FFF2-40B4-BE49-F238E27FC236}">
                <a16:creationId xmlns:a16="http://schemas.microsoft.com/office/drawing/2014/main" id="{E474CFEE-BD84-4DD5-A086-F0526E7BD2CC}"/>
              </a:ext>
            </a:extLst>
          </p:cNvPr>
          <p:cNvPicPr>
            <a:picLocks noChangeAspect="1"/>
          </p:cNvPicPr>
          <p:nvPr/>
        </p:nvPicPr>
        <p:blipFill>
          <a:blip r:embed="rId3"/>
          <a:stretch>
            <a:fillRect/>
          </a:stretch>
        </p:blipFill>
        <p:spPr>
          <a:xfrm>
            <a:off x="4881489" y="3757944"/>
            <a:ext cx="7124700" cy="2790825"/>
          </a:xfrm>
          <a:prstGeom prst="rect">
            <a:avLst/>
          </a:prstGeom>
        </p:spPr>
      </p:pic>
    </p:spTree>
    <p:extLst>
      <p:ext uri="{BB962C8B-B14F-4D97-AF65-F5344CB8AC3E}">
        <p14:creationId xmlns:p14="http://schemas.microsoft.com/office/powerpoint/2010/main" val="3797587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3DE8950-90A7-471A-8023-114A1A89D72F}"/>
              </a:ext>
            </a:extLst>
          </p:cNvPr>
          <p:cNvPicPr>
            <a:picLocks noChangeAspect="1"/>
          </p:cNvPicPr>
          <p:nvPr/>
        </p:nvPicPr>
        <p:blipFill>
          <a:blip r:embed="rId2"/>
          <a:stretch>
            <a:fillRect/>
          </a:stretch>
        </p:blipFill>
        <p:spPr>
          <a:xfrm>
            <a:off x="0" y="0"/>
            <a:ext cx="6246055" cy="3314900"/>
          </a:xfrm>
          <a:prstGeom prst="rect">
            <a:avLst/>
          </a:prstGeom>
        </p:spPr>
      </p:pic>
      <p:pic>
        <p:nvPicPr>
          <p:cNvPr id="6" name="Imagen 5">
            <a:extLst>
              <a:ext uri="{FF2B5EF4-FFF2-40B4-BE49-F238E27FC236}">
                <a16:creationId xmlns:a16="http://schemas.microsoft.com/office/drawing/2014/main" id="{DB140017-FF0A-4228-AC3C-496F0D040E9C}"/>
              </a:ext>
            </a:extLst>
          </p:cNvPr>
          <p:cNvPicPr>
            <a:picLocks noChangeAspect="1"/>
          </p:cNvPicPr>
          <p:nvPr/>
        </p:nvPicPr>
        <p:blipFill>
          <a:blip r:embed="rId3"/>
          <a:stretch>
            <a:fillRect/>
          </a:stretch>
        </p:blipFill>
        <p:spPr>
          <a:xfrm>
            <a:off x="6051012" y="0"/>
            <a:ext cx="6140988" cy="3591899"/>
          </a:xfrm>
          <a:prstGeom prst="rect">
            <a:avLst/>
          </a:prstGeom>
        </p:spPr>
      </p:pic>
      <p:pic>
        <p:nvPicPr>
          <p:cNvPr id="8" name="Imagen 7">
            <a:extLst>
              <a:ext uri="{FF2B5EF4-FFF2-40B4-BE49-F238E27FC236}">
                <a16:creationId xmlns:a16="http://schemas.microsoft.com/office/drawing/2014/main" id="{FA042E94-28C3-46EB-B420-854559B8C7EC}"/>
              </a:ext>
            </a:extLst>
          </p:cNvPr>
          <p:cNvPicPr>
            <a:picLocks noChangeAspect="1"/>
          </p:cNvPicPr>
          <p:nvPr/>
        </p:nvPicPr>
        <p:blipFill>
          <a:blip r:embed="rId4"/>
          <a:stretch>
            <a:fillRect/>
          </a:stretch>
        </p:blipFill>
        <p:spPr>
          <a:xfrm>
            <a:off x="0" y="3314900"/>
            <a:ext cx="5964041" cy="2931155"/>
          </a:xfrm>
          <a:prstGeom prst="rect">
            <a:avLst/>
          </a:prstGeom>
        </p:spPr>
      </p:pic>
      <p:pic>
        <p:nvPicPr>
          <p:cNvPr id="12" name="Imagen 11">
            <a:extLst>
              <a:ext uri="{FF2B5EF4-FFF2-40B4-BE49-F238E27FC236}">
                <a16:creationId xmlns:a16="http://schemas.microsoft.com/office/drawing/2014/main" id="{3AD197E2-76AD-4C4E-9A08-CDFE1AA1B5F2}"/>
              </a:ext>
            </a:extLst>
          </p:cNvPr>
          <p:cNvPicPr>
            <a:picLocks noChangeAspect="1"/>
          </p:cNvPicPr>
          <p:nvPr/>
        </p:nvPicPr>
        <p:blipFill>
          <a:blip r:embed="rId5"/>
          <a:stretch>
            <a:fillRect/>
          </a:stretch>
        </p:blipFill>
        <p:spPr>
          <a:xfrm>
            <a:off x="5964041" y="4457724"/>
            <a:ext cx="5964041" cy="1788331"/>
          </a:xfrm>
          <a:prstGeom prst="rect">
            <a:avLst/>
          </a:prstGeom>
        </p:spPr>
      </p:pic>
    </p:spTree>
    <p:extLst>
      <p:ext uri="{BB962C8B-B14F-4D97-AF65-F5344CB8AC3E}">
        <p14:creationId xmlns:p14="http://schemas.microsoft.com/office/powerpoint/2010/main" val="13694729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FA2A1EAC-5F48-445B-B8C6-5335CCF9E8E8}"/>
              </a:ext>
            </a:extLst>
          </p:cNvPr>
          <p:cNvSpPr txBox="1"/>
          <p:nvPr/>
        </p:nvSpPr>
        <p:spPr>
          <a:xfrm>
            <a:off x="198782" y="461968"/>
            <a:ext cx="3988905" cy="3754874"/>
          </a:xfrm>
          <a:prstGeom prst="rect">
            <a:avLst/>
          </a:prstGeom>
          <a:noFill/>
        </p:spPr>
        <p:txBody>
          <a:bodyPr wrap="square" rtlCol="0">
            <a:spAutoFit/>
          </a:bodyPr>
          <a:lstStyle/>
          <a:p>
            <a:pPr algn="ctr"/>
            <a:r>
              <a:rPr lang="es-MX" b="1" dirty="0">
                <a:effectLst/>
              </a:rPr>
              <a:t>Varianza</a:t>
            </a:r>
          </a:p>
          <a:p>
            <a:pPr algn="ctr"/>
            <a:r>
              <a:rPr lang="es-MX" sz="2000" dirty="0">
                <a:ea typeface="Adobe Ming Std L" panose="02020300000000000000" pitchFamily="18" charset="-128"/>
              </a:rPr>
              <a:t>Es la media de las diferencias con la media elevadas al cuadrado.</a:t>
            </a:r>
          </a:p>
          <a:p>
            <a:pPr algn="ctr"/>
            <a:r>
              <a:rPr lang="es-MX" sz="2000" b="0" i="0" dirty="0">
                <a:solidFill>
                  <a:srgbClr val="222222"/>
                </a:solidFill>
                <a:effectLst/>
                <a:ea typeface="Adobe Ming Std L" panose="02020300000000000000" pitchFamily="18" charset="-128"/>
              </a:rPr>
              <a:t> es un índice muy sensible a las puntuaciones extremas. Mide la </a:t>
            </a:r>
            <a:r>
              <a:rPr lang="es-MX" sz="2000" i="0" dirty="0">
                <a:effectLst/>
                <a:ea typeface="Adobe Ming Std L" panose="02020300000000000000" pitchFamily="18" charset="-128"/>
              </a:rPr>
              <a:t>dispersión </a:t>
            </a:r>
            <a:r>
              <a:rPr lang="es-MX" sz="2000" i="0" dirty="0">
                <a:effectLst/>
              </a:rPr>
              <a:t>que representa la variabilidad de una serie de datos respecto a su </a:t>
            </a:r>
            <a:r>
              <a:rPr lang="es-MX" sz="2000" i="0" strike="noStrike" dirty="0">
                <a:effectLst/>
              </a:rPr>
              <a:t>media</a:t>
            </a:r>
          </a:p>
          <a:p>
            <a:pPr algn="ctr"/>
            <a:r>
              <a:rPr lang="es-MX" sz="2000" dirty="0">
                <a:ea typeface="Adobe Ming Std L" panose="02020300000000000000" pitchFamily="18" charset="-128"/>
              </a:rPr>
              <a:t>Valor escalar positivo </a:t>
            </a:r>
          </a:p>
          <a:p>
            <a:pPr algn="ctr"/>
            <a:endParaRPr lang="es-MX" sz="2000" dirty="0">
              <a:ea typeface="Adobe Ming Std L" panose="02020300000000000000" pitchFamily="18" charset="-128"/>
            </a:endParaRPr>
          </a:p>
          <a:p>
            <a:pPr algn="ctr"/>
            <a:r>
              <a:rPr lang="es-MX" sz="2000" dirty="0">
                <a:ea typeface="Adobe Ming Std L" panose="02020300000000000000" pitchFamily="18" charset="-128"/>
              </a:rPr>
              <a:t>N=0  –  Indica nulo cambio</a:t>
            </a:r>
          </a:p>
          <a:p>
            <a:pPr algn="ctr"/>
            <a:r>
              <a:rPr lang="es-MX" sz="2000" dirty="0">
                <a:ea typeface="Adobe Ming Std L" panose="02020300000000000000" pitchFamily="18" charset="-128"/>
              </a:rPr>
              <a:t>N&gt;&gt;0  –  Indica alta dispersión</a:t>
            </a:r>
            <a:endParaRPr lang="es-MX" sz="2000" i="0" dirty="0">
              <a:effectLst/>
              <a:ea typeface="Adobe Ming Std L" panose="02020300000000000000" pitchFamily="18" charset="-128"/>
            </a:endParaRPr>
          </a:p>
        </p:txBody>
      </p:sp>
      <p:sp>
        <p:nvSpPr>
          <p:cNvPr id="10" name="CuadroTexto 9">
            <a:extLst>
              <a:ext uri="{FF2B5EF4-FFF2-40B4-BE49-F238E27FC236}">
                <a16:creationId xmlns:a16="http://schemas.microsoft.com/office/drawing/2014/main" id="{A79FF538-3756-4897-8283-3C01337BE25D}"/>
              </a:ext>
            </a:extLst>
          </p:cNvPr>
          <p:cNvSpPr txBox="1"/>
          <p:nvPr/>
        </p:nvSpPr>
        <p:spPr>
          <a:xfrm>
            <a:off x="4996070" y="405272"/>
            <a:ext cx="6718852" cy="2215991"/>
          </a:xfrm>
          <a:prstGeom prst="rect">
            <a:avLst/>
          </a:prstGeom>
          <a:noFill/>
        </p:spPr>
        <p:txBody>
          <a:bodyPr wrap="square" rtlCol="0">
            <a:spAutoFit/>
          </a:bodyPr>
          <a:lstStyle/>
          <a:p>
            <a:pPr algn="l"/>
            <a:r>
              <a:rPr lang="es-MX" b="1" dirty="0">
                <a:effectLst/>
                <a:latin typeface="champ"/>
              </a:rPr>
              <a:t>Desviación estándar</a:t>
            </a:r>
          </a:p>
          <a:p>
            <a:pPr algn="l"/>
            <a:r>
              <a:rPr lang="es-MX" sz="2000" dirty="0"/>
              <a:t>La Desviación Estándar mide cuánto se separan los datos.</a:t>
            </a:r>
            <a:br>
              <a:rPr lang="es-MX" sz="2000" dirty="0"/>
            </a:br>
            <a:br>
              <a:rPr lang="es-MX" sz="2000" dirty="0"/>
            </a:br>
            <a:r>
              <a:rPr lang="es-MX" sz="2000" dirty="0"/>
              <a:t>Su símbolo es σ (la letra griega sigma en minúscula).</a:t>
            </a:r>
            <a:br>
              <a:rPr lang="es-MX" sz="2000" dirty="0"/>
            </a:br>
            <a:endParaRPr lang="es-MX" sz="2000" dirty="0"/>
          </a:p>
          <a:p>
            <a:pPr algn="l"/>
            <a:r>
              <a:rPr lang="es-MX" sz="2000" dirty="0"/>
              <a:t>La fórmula es fácil: es la raíz cuadrada de la Varianza. Así que, "¿qué es la Varianza?"</a:t>
            </a:r>
          </a:p>
        </p:txBody>
      </p:sp>
      <p:pic>
        <p:nvPicPr>
          <p:cNvPr id="2050" name="Picture 2" descr="Medidas de dispersión - Qué es, definición y concepto | Economipedia">
            <a:extLst>
              <a:ext uri="{FF2B5EF4-FFF2-40B4-BE49-F238E27FC236}">
                <a16:creationId xmlns:a16="http://schemas.microsoft.com/office/drawing/2014/main" id="{569B892A-E2E3-49B1-BA47-C6290A9EF3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871" y="4216842"/>
            <a:ext cx="3344725" cy="129795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7908A222-1283-4A11-9EC1-229CE65D41E2}"/>
              </a:ext>
            </a:extLst>
          </p:cNvPr>
          <p:cNvPicPr>
            <a:picLocks noChangeAspect="1"/>
          </p:cNvPicPr>
          <p:nvPr/>
        </p:nvPicPr>
        <p:blipFill>
          <a:blip r:embed="rId3"/>
          <a:stretch>
            <a:fillRect/>
          </a:stretch>
        </p:blipFill>
        <p:spPr>
          <a:xfrm>
            <a:off x="5369560" y="2545063"/>
            <a:ext cx="6494469" cy="1861972"/>
          </a:xfrm>
          <a:prstGeom prst="rect">
            <a:avLst/>
          </a:prstGeom>
        </p:spPr>
      </p:pic>
      <p:sp>
        <p:nvSpPr>
          <p:cNvPr id="2" name="AutoShape 2" descr="Hoja de actividades: La distribución normal | Nagwa">
            <a:extLst>
              <a:ext uri="{FF2B5EF4-FFF2-40B4-BE49-F238E27FC236}">
                <a16:creationId xmlns:a16="http://schemas.microsoft.com/office/drawing/2014/main" id="{978FC0D5-A341-4CF5-AFD2-AD2C528BF8C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1" name="Imagen 10">
            <a:extLst>
              <a:ext uri="{FF2B5EF4-FFF2-40B4-BE49-F238E27FC236}">
                <a16:creationId xmlns:a16="http://schemas.microsoft.com/office/drawing/2014/main" id="{C5C5DBC8-082A-4F32-94E4-7E9626C6FFD3}"/>
              </a:ext>
            </a:extLst>
          </p:cNvPr>
          <p:cNvPicPr>
            <a:picLocks noChangeAspect="1"/>
          </p:cNvPicPr>
          <p:nvPr/>
        </p:nvPicPr>
        <p:blipFill>
          <a:blip r:embed="rId4"/>
          <a:stretch>
            <a:fillRect/>
          </a:stretch>
        </p:blipFill>
        <p:spPr>
          <a:xfrm>
            <a:off x="3591339" y="4236737"/>
            <a:ext cx="4735067" cy="2538234"/>
          </a:xfrm>
          <a:prstGeom prst="rect">
            <a:avLst/>
          </a:prstGeom>
        </p:spPr>
      </p:pic>
    </p:spTree>
    <p:extLst>
      <p:ext uri="{BB962C8B-B14F-4D97-AF65-F5344CB8AC3E}">
        <p14:creationId xmlns:p14="http://schemas.microsoft.com/office/powerpoint/2010/main" val="21885669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9D550737-9D24-4554-86B1-1850FC3FE6C0}"/>
              </a:ext>
            </a:extLst>
          </p:cNvPr>
          <p:cNvSpPr txBox="1"/>
          <p:nvPr/>
        </p:nvSpPr>
        <p:spPr>
          <a:xfrm>
            <a:off x="132521" y="434157"/>
            <a:ext cx="6096000" cy="2554545"/>
          </a:xfrm>
          <a:prstGeom prst="rect">
            <a:avLst/>
          </a:prstGeom>
          <a:noFill/>
        </p:spPr>
        <p:txBody>
          <a:bodyPr wrap="square" rtlCol="0">
            <a:spAutoFit/>
          </a:bodyPr>
          <a:lstStyle/>
          <a:p>
            <a:pPr algn="ctr"/>
            <a:r>
              <a:rPr lang="es-MX" sz="2000" b="1" dirty="0"/>
              <a:t>Cov</a:t>
            </a:r>
            <a:r>
              <a:rPr lang="es-MX" sz="2000" b="1" dirty="0">
                <a:effectLst/>
              </a:rPr>
              <a:t>arianza</a:t>
            </a:r>
          </a:p>
          <a:p>
            <a:pPr algn="ctr"/>
            <a:r>
              <a:rPr lang="es-MX" sz="2000" dirty="0">
                <a:solidFill>
                  <a:srgbClr val="333333"/>
                </a:solidFill>
              </a:rPr>
              <a:t>V</a:t>
            </a:r>
            <a:r>
              <a:rPr lang="es-MX" sz="2000" i="0" dirty="0">
                <a:solidFill>
                  <a:srgbClr val="333333"/>
                </a:solidFill>
                <a:effectLst/>
              </a:rPr>
              <a:t>alor que refleja en qué cuantía dos variables aleatorias varían de forma conjunta respecto a sus medias.</a:t>
            </a:r>
          </a:p>
          <a:p>
            <a:pPr algn="l"/>
            <a:r>
              <a:rPr lang="es-MX" sz="2000" i="0" dirty="0">
                <a:solidFill>
                  <a:srgbClr val="333333"/>
                </a:solidFill>
                <a:effectLst/>
              </a:rPr>
              <a:t>C(X,Y)  &lt;0 “X” sube “Y” baja. Hay una relación (-)</a:t>
            </a:r>
          </a:p>
          <a:p>
            <a:pPr algn="l"/>
            <a:r>
              <a:rPr lang="es-MX" sz="2000" i="0" dirty="0">
                <a:solidFill>
                  <a:srgbClr val="333333"/>
                </a:solidFill>
                <a:effectLst/>
              </a:rPr>
              <a:t>C(X,Y)  &gt;0 “X” sube “Y” sube. Hay una relación (+)</a:t>
            </a:r>
          </a:p>
          <a:p>
            <a:pPr algn="l"/>
            <a:r>
              <a:rPr lang="es-MX" sz="2000" i="0" dirty="0">
                <a:solidFill>
                  <a:srgbClr val="333333"/>
                </a:solidFill>
                <a:effectLst/>
              </a:rPr>
              <a:t>C(X,Y)  =0  no hay relación existente entre las variables “X” “Y”.</a:t>
            </a:r>
          </a:p>
          <a:p>
            <a:pPr algn="ctr"/>
            <a:endParaRPr lang="es-MX" sz="2000" i="0" dirty="0">
              <a:effectLst/>
              <a:ea typeface="Adobe Ming Std L" panose="02020300000000000000" pitchFamily="18" charset="-128"/>
            </a:endParaRPr>
          </a:p>
        </p:txBody>
      </p:sp>
      <p:pic>
        <p:nvPicPr>
          <p:cNvPr id="5" name="Imagen 4">
            <a:extLst>
              <a:ext uri="{FF2B5EF4-FFF2-40B4-BE49-F238E27FC236}">
                <a16:creationId xmlns:a16="http://schemas.microsoft.com/office/drawing/2014/main" id="{D4CD34DA-A90C-4C24-9B2E-DE0D78DF1F4D}"/>
              </a:ext>
            </a:extLst>
          </p:cNvPr>
          <p:cNvPicPr>
            <a:picLocks noChangeAspect="1"/>
          </p:cNvPicPr>
          <p:nvPr/>
        </p:nvPicPr>
        <p:blipFill rotWithShape="1">
          <a:blip r:embed="rId2"/>
          <a:srcRect l="11360" t="50000" r="41103" b="36660"/>
          <a:stretch/>
        </p:blipFill>
        <p:spPr>
          <a:xfrm>
            <a:off x="132520" y="2721665"/>
            <a:ext cx="5446644" cy="1414669"/>
          </a:xfrm>
          <a:prstGeom prst="rect">
            <a:avLst/>
          </a:prstGeom>
        </p:spPr>
      </p:pic>
      <p:sp>
        <p:nvSpPr>
          <p:cNvPr id="7" name="CuadroTexto 6">
            <a:extLst>
              <a:ext uri="{FF2B5EF4-FFF2-40B4-BE49-F238E27FC236}">
                <a16:creationId xmlns:a16="http://schemas.microsoft.com/office/drawing/2014/main" id="{8A723A69-6C9A-4A67-87DF-8DDBE0F1AEAA}"/>
              </a:ext>
            </a:extLst>
          </p:cNvPr>
          <p:cNvSpPr txBox="1"/>
          <p:nvPr/>
        </p:nvSpPr>
        <p:spPr>
          <a:xfrm>
            <a:off x="5963478" y="1711429"/>
            <a:ext cx="6096001" cy="3170099"/>
          </a:xfrm>
          <a:prstGeom prst="rect">
            <a:avLst/>
          </a:prstGeom>
          <a:noFill/>
        </p:spPr>
        <p:txBody>
          <a:bodyPr wrap="square" rtlCol="0">
            <a:spAutoFit/>
          </a:bodyPr>
          <a:lstStyle/>
          <a:p>
            <a:pPr algn="ctr"/>
            <a:r>
              <a:rPr lang="es-MX" sz="2000" b="1" dirty="0"/>
              <a:t>Correlación</a:t>
            </a:r>
            <a:endParaRPr lang="es-MX" sz="2000" b="1" dirty="0">
              <a:effectLst/>
            </a:endParaRPr>
          </a:p>
          <a:p>
            <a:pPr algn="ctr"/>
            <a:r>
              <a:rPr lang="es-MX" sz="2000" dirty="0">
                <a:latin typeface="Open Sans"/>
              </a:rPr>
              <a:t>A</a:t>
            </a:r>
            <a:r>
              <a:rPr lang="es-MX" sz="2000" i="0" dirty="0">
                <a:effectLst/>
                <a:latin typeface="Open Sans"/>
              </a:rPr>
              <a:t>sociación entre dos variables numéricas, específicamente evalúa la tendencia (creciente o decreciente) en los datos.</a:t>
            </a:r>
          </a:p>
          <a:p>
            <a:pPr algn="ctr"/>
            <a:r>
              <a:rPr lang="es-MX" sz="2000" i="0" dirty="0">
                <a:effectLst/>
                <a:latin typeface="Open Sans"/>
              </a:rPr>
              <a:t>-El signo nos indica la dirección de la relación</a:t>
            </a:r>
            <a:r>
              <a:rPr lang="es-MX" sz="2000" dirty="0">
                <a:latin typeface="Open Sans"/>
              </a:rPr>
              <a:t>.</a:t>
            </a:r>
          </a:p>
          <a:p>
            <a:pPr algn="ctr"/>
            <a:r>
              <a:rPr lang="es-MX" sz="2000" i="0" dirty="0">
                <a:effectLst/>
                <a:latin typeface="Open Sans"/>
              </a:rPr>
              <a:t>-La magnitud nos indica la fuerza de la relación, </a:t>
            </a:r>
          </a:p>
          <a:p>
            <a:pPr algn="ctr">
              <a:buFont typeface="Arial" panose="020B0604020202020204" pitchFamily="34" charset="0"/>
              <a:buChar char="•"/>
            </a:pPr>
            <a:r>
              <a:rPr lang="es-MX" sz="2000" dirty="0">
                <a:latin typeface="Open Sans"/>
              </a:rPr>
              <a:t>L</a:t>
            </a:r>
            <a:r>
              <a:rPr lang="es-MX" sz="2000" b="0" i="0" dirty="0">
                <a:effectLst/>
                <a:latin typeface="Open Sans"/>
              </a:rPr>
              <a:t>a correlación de 1 o -1 la correlación es “perfecta”,</a:t>
            </a:r>
          </a:p>
          <a:p>
            <a:pPr algn="ctr">
              <a:buFont typeface="Arial" panose="020B0604020202020204" pitchFamily="34" charset="0"/>
              <a:buChar char="•"/>
            </a:pPr>
            <a:r>
              <a:rPr lang="es-MX" sz="2000" dirty="0">
                <a:latin typeface="Open Sans"/>
              </a:rPr>
              <a:t>L</a:t>
            </a:r>
            <a:r>
              <a:rPr lang="es-MX" sz="2000" b="0" i="0" dirty="0">
                <a:effectLst/>
                <a:latin typeface="Open Sans"/>
              </a:rPr>
              <a:t>a correlación vale 0 las variables no están correlacionadas.</a:t>
            </a:r>
          </a:p>
          <a:p>
            <a:pPr algn="ctr"/>
            <a:endParaRPr lang="es-MX" sz="2000" i="0" dirty="0">
              <a:effectLst/>
              <a:latin typeface="Open Sans"/>
            </a:endParaRPr>
          </a:p>
        </p:txBody>
      </p:sp>
      <p:pic>
        <p:nvPicPr>
          <p:cNvPr id="6146" name="Picture 2" descr="La correlación en un mundo no lineal. - Estudio de datos">
            <a:extLst>
              <a:ext uri="{FF2B5EF4-FFF2-40B4-BE49-F238E27FC236}">
                <a16:creationId xmlns:a16="http://schemas.microsoft.com/office/drawing/2014/main" id="{C5F47CB1-836D-4EE4-AF35-9826DABCB9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1131" y="4574337"/>
            <a:ext cx="3962399" cy="1534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4181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919B3E6-CE42-419E-8D47-CCFD245764C8}"/>
              </a:ext>
            </a:extLst>
          </p:cNvPr>
          <p:cNvPicPr>
            <a:picLocks noChangeAspect="1"/>
          </p:cNvPicPr>
          <p:nvPr/>
        </p:nvPicPr>
        <p:blipFill rotWithShape="1">
          <a:blip r:embed="rId2"/>
          <a:srcRect l="5654" t="33017" r="55693" b="31478"/>
          <a:stretch/>
        </p:blipFill>
        <p:spPr>
          <a:xfrm>
            <a:off x="599028" y="84942"/>
            <a:ext cx="5496972" cy="2838734"/>
          </a:xfrm>
          <a:prstGeom prst="rect">
            <a:avLst/>
          </a:prstGeom>
        </p:spPr>
      </p:pic>
      <p:pic>
        <p:nvPicPr>
          <p:cNvPr id="5" name="Imagen 4">
            <a:extLst>
              <a:ext uri="{FF2B5EF4-FFF2-40B4-BE49-F238E27FC236}">
                <a16:creationId xmlns:a16="http://schemas.microsoft.com/office/drawing/2014/main" id="{F5D55F00-9146-4032-B3F5-94A3AF778291}"/>
              </a:ext>
            </a:extLst>
          </p:cNvPr>
          <p:cNvPicPr>
            <a:picLocks noChangeAspect="1"/>
          </p:cNvPicPr>
          <p:nvPr/>
        </p:nvPicPr>
        <p:blipFill rotWithShape="1">
          <a:blip r:embed="rId3"/>
          <a:srcRect l="9346" t="30348" r="56154" b="17113"/>
          <a:stretch/>
        </p:blipFill>
        <p:spPr>
          <a:xfrm>
            <a:off x="7515745" y="0"/>
            <a:ext cx="4206241" cy="3601330"/>
          </a:xfrm>
          <a:prstGeom prst="rect">
            <a:avLst/>
          </a:prstGeom>
        </p:spPr>
      </p:pic>
      <p:pic>
        <p:nvPicPr>
          <p:cNvPr id="7" name="Imagen 6">
            <a:extLst>
              <a:ext uri="{FF2B5EF4-FFF2-40B4-BE49-F238E27FC236}">
                <a16:creationId xmlns:a16="http://schemas.microsoft.com/office/drawing/2014/main" id="{3AD76BEC-CA53-4490-8757-9847F2305DEE}"/>
              </a:ext>
            </a:extLst>
          </p:cNvPr>
          <p:cNvPicPr>
            <a:picLocks noChangeAspect="1"/>
          </p:cNvPicPr>
          <p:nvPr/>
        </p:nvPicPr>
        <p:blipFill rotWithShape="1">
          <a:blip r:embed="rId4"/>
          <a:srcRect l="5515" t="28421" r="33052" b="12335"/>
          <a:stretch/>
        </p:blipFill>
        <p:spPr>
          <a:xfrm>
            <a:off x="373047" y="3064593"/>
            <a:ext cx="6950969" cy="3768747"/>
          </a:xfrm>
          <a:prstGeom prst="rect">
            <a:avLst/>
          </a:prstGeom>
        </p:spPr>
      </p:pic>
      <p:sp>
        <p:nvSpPr>
          <p:cNvPr id="9" name="CuadroTexto 8">
            <a:extLst>
              <a:ext uri="{FF2B5EF4-FFF2-40B4-BE49-F238E27FC236}">
                <a16:creationId xmlns:a16="http://schemas.microsoft.com/office/drawing/2014/main" id="{099F40FA-9F96-4EB1-8525-E07F5012CA40}"/>
              </a:ext>
            </a:extLst>
          </p:cNvPr>
          <p:cNvSpPr txBox="1"/>
          <p:nvPr/>
        </p:nvSpPr>
        <p:spPr>
          <a:xfrm>
            <a:off x="5236816" y="3793407"/>
            <a:ext cx="2624074" cy="2308324"/>
          </a:xfrm>
          <a:prstGeom prst="rect">
            <a:avLst/>
          </a:prstGeom>
          <a:noFill/>
        </p:spPr>
        <p:txBody>
          <a:bodyPr wrap="square" rtlCol="0">
            <a:spAutoFit/>
          </a:bodyPr>
          <a:lstStyle/>
          <a:p>
            <a:r>
              <a:rPr lang="en-US" b="0" i="0" dirty="0">
                <a:solidFill>
                  <a:srgbClr val="000000"/>
                </a:solidFill>
                <a:effectLst/>
                <a:latin typeface="Helvetica" panose="020B0604020202020204" pitchFamily="34" charset="0"/>
              </a:rPr>
              <a:t>The strength of the linear relationship between a continuous feature pair </a:t>
            </a:r>
            <a:r>
              <a:rPr lang="en-US" b="0" i="1" dirty="0">
                <a:solidFill>
                  <a:srgbClr val="000000"/>
                </a:solidFill>
                <a:effectLst/>
                <a:latin typeface="STIXGeneral"/>
              </a:rPr>
              <a:t>X</a:t>
            </a:r>
            <a:r>
              <a:rPr lang="en-US" b="0" i="0" dirty="0">
                <a:solidFill>
                  <a:srgbClr val="000000"/>
                </a:solidFill>
                <a:effectLst/>
                <a:latin typeface="Helvetica" panose="020B0604020202020204" pitchFamily="34" charset="0"/>
              </a:rPr>
              <a:t> and </a:t>
            </a:r>
            <a:r>
              <a:rPr lang="en-US" b="0" i="1" dirty="0">
                <a:solidFill>
                  <a:srgbClr val="000000"/>
                </a:solidFill>
                <a:effectLst/>
                <a:latin typeface="STIXGeneral"/>
              </a:rPr>
              <a:t>Y</a:t>
            </a:r>
            <a:r>
              <a:rPr lang="en-US" b="0" i="0" dirty="0">
                <a:solidFill>
                  <a:srgbClr val="000000"/>
                </a:solidFill>
                <a:effectLst/>
                <a:latin typeface="Helvetica" panose="020B0604020202020204" pitchFamily="34" charset="0"/>
              </a:rPr>
              <a:t> can be evaluated by computing their correlation coefficient</a:t>
            </a:r>
          </a:p>
          <a:p>
            <a:endParaRPr lang="es-MX" dirty="0"/>
          </a:p>
        </p:txBody>
      </p:sp>
      <p:pic>
        <p:nvPicPr>
          <p:cNvPr id="11" name="Imagen 10">
            <a:extLst>
              <a:ext uri="{FF2B5EF4-FFF2-40B4-BE49-F238E27FC236}">
                <a16:creationId xmlns:a16="http://schemas.microsoft.com/office/drawing/2014/main" id="{9712C0D6-F83D-4147-9B87-5CB73AD532FF}"/>
              </a:ext>
            </a:extLst>
          </p:cNvPr>
          <p:cNvPicPr>
            <a:picLocks noChangeAspect="1"/>
          </p:cNvPicPr>
          <p:nvPr/>
        </p:nvPicPr>
        <p:blipFill rotWithShape="1">
          <a:blip r:embed="rId5"/>
          <a:srcRect l="7138" t="45019" r="73750" b="44513"/>
          <a:stretch/>
        </p:blipFill>
        <p:spPr>
          <a:xfrm>
            <a:off x="8244348" y="4624423"/>
            <a:ext cx="3898251" cy="1200309"/>
          </a:xfrm>
          <a:prstGeom prst="rect">
            <a:avLst/>
          </a:prstGeom>
        </p:spPr>
      </p:pic>
      <p:pic>
        <p:nvPicPr>
          <p:cNvPr id="13" name="Imagen 12">
            <a:extLst>
              <a:ext uri="{FF2B5EF4-FFF2-40B4-BE49-F238E27FC236}">
                <a16:creationId xmlns:a16="http://schemas.microsoft.com/office/drawing/2014/main" id="{CDAA61A5-94F2-497F-85F1-E8EFCCE4E6B8}"/>
              </a:ext>
            </a:extLst>
          </p:cNvPr>
          <p:cNvPicPr>
            <a:picLocks noChangeAspect="1"/>
          </p:cNvPicPr>
          <p:nvPr/>
        </p:nvPicPr>
        <p:blipFill rotWithShape="1">
          <a:blip r:embed="rId6"/>
          <a:srcRect l="22137" t="45019" r="51129" b="50865"/>
          <a:stretch/>
        </p:blipFill>
        <p:spPr>
          <a:xfrm>
            <a:off x="7515745" y="5901183"/>
            <a:ext cx="4626854" cy="400522"/>
          </a:xfrm>
          <a:prstGeom prst="rect">
            <a:avLst/>
          </a:prstGeom>
        </p:spPr>
      </p:pic>
    </p:spTree>
    <p:extLst>
      <p:ext uri="{BB962C8B-B14F-4D97-AF65-F5344CB8AC3E}">
        <p14:creationId xmlns:p14="http://schemas.microsoft.com/office/powerpoint/2010/main" val="8624316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3503BD6-E04C-48FA-B001-CA01D67E93C0}"/>
              </a:ext>
            </a:extLst>
          </p:cNvPr>
          <p:cNvSpPr txBox="1"/>
          <p:nvPr/>
        </p:nvSpPr>
        <p:spPr>
          <a:xfrm>
            <a:off x="444229" y="2410992"/>
            <a:ext cx="7752522" cy="4247317"/>
          </a:xfrm>
          <a:prstGeom prst="rect">
            <a:avLst/>
          </a:prstGeom>
          <a:noFill/>
        </p:spPr>
        <p:txBody>
          <a:bodyPr wrap="square" rtlCol="0">
            <a:spAutoFit/>
          </a:bodyPr>
          <a:lstStyle/>
          <a:p>
            <a:r>
              <a:rPr lang="en-US" b="0" i="0" dirty="0">
                <a:solidFill>
                  <a:srgbClr val="000000"/>
                </a:solidFill>
                <a:effectLst/>
                <a:latin typeface="Helvetica" panose="020B0604020202020204" pitchFamily="34" charset="0"/>
              </a:rPr>
              <a:t>Pearson correlation describes the strength of the </a:t>
            </a:r>
            <a:r>
              <a:rPr lang="en-US" b="0" i="1" dirty="0">
                <a:solidFill>
                  <a:srgbClr val="000000"/>
                </a:solidFill>
                <a:effectLst/>
                <a:latin typeface="Helvetica" panose="020B0604020202020204" pitchFamily="34" charset="0"/>
              </a:rPr>
              <a:t>linear</a:t>
            </a:r>
            <a:r>
              <a:rPr lang="en-US" b="0" i="0" dirty="0">
                <a:solidFill>
                  <a:srgbClr val="000000"/>
                </a:solidFill>
                <a:effectLst/>
                <a:latin typeface="Helvetica" panose="020B0604020202020204" pitchFamily="34" charset="0"/>
              </a:rPr>
              <a:t> relationship between two features</a:t>
            </a:r>
          </a:p>
          <a:p>
            <a:pPr algn="l"/>
            <a:endParaRPr lang="en-US" b="0" i="0" dirty="0">
              <a:solidFill>
                <a:srgbClr val="000000"/>
              </a:solidFill>
              <a:effectLst/>
              <a:latin typeface="Helvetica" panose="020B0604020202020204" pitchFamily="34" charset="0"/>
            </a:endParaRPr>
          </a:p>
          <a:p>
            <a:r>
              <a:rPr lang="en-US" dirty="0">
                <a:solidFill>
                  <a:srgbClr val="000000"/>
                </a:solidFill>
                <a:latin typeface="Helvetica" panose="020B0604020202020204" pitchFamily="34" charset="0"/>
              </a:rPr>
              <a:t>T</a:t>
            </a:r>
            <a:r>
              <a:rPr lang="en-US" b="0" i="0" dirty="0">
                <a:solidFill>
                  <a:srgbClr val="000000"/>
                </a:solidFill>
                <a:effectLst/>
                <a:latin typeface="Helvetica" panose="020B0604020202020204" pitchFamily="34" charset="0"/>
              </a:rPr>
              <a:t>o indicate a potential nonlinear relationship.  A different correlation measure, Spearman's rank correlation, may provide a more reliable indicator of relationship strength in these situations,</a:t>
            </a:r>
          </a:p>
          <a:p>
            <a:pPr algn="l"/>
            <a:endParaRPr lang="en-US" b="0" i="0" dirty="0">
              <a:solidFill>
                <a:srgbClr val="000000"/>
              </a:solidFill>
              <a:effectLst/>
              <a:latin typeface="Helvetica" panose="020B0604020202020204" pitchFamily="34" charset="0"/>
            </a:endParaRPr>
          </a:p>
          <a:p>
            <a:pPr algn="l"/>
            <a:r>
              <a:rPr lang="en-US" b="0" i="0" dirty="0">
                <a:solidFill>
                  <a:srgbClr val="000000"/>
                </a:solidFill>
                <a:effectLst/>
                <a:latin typeface="Helvetica" panose="020B0604020202020204" pitchFamily="34" charset="0"/>
              </a:rPr>
              <a:t>Spearman correlation is actually computed using the same formula as Pearson's correlation. However, the features are first ranked in order of smallest to largest value, and the </a:t>
            </a:r>
            <a:r>
              <a:rPr lang="en-US" b="0" i="1" dirty="0">
                <a:solidFill>
                  <a:srgbClr val="000000"/>
                </a:solidFill>
                <a:effectLst/>
                <a:latin typeface="Helvetica" panose="020B0604020202020204" pitchFamily="34" charset="0"/>
              </a:rPr>
              <a:t>feature ranks</a:t>
            </a:r>
            <a:r>
              <a:rPr lang="en-US" b="0" i="0" dirty="0">
                <a:solidFill>
                  <a:srgbClr val="000000"/>
                </a:solidFill>
                <a:effectLst/>
                <a:latin typeface="Helvetica" panose="020B0604020202020204" pitchFamily="34" charset="0"/>
              </a:rPr>
              <a:t> are used in the correlation formula instead of the values.</a:t>
            </a:r>
          </a:p>
          <a:p>
            <a:endParaRPr lang="es-MX" dirty="0"/>
          </a:p>
          <a:p>
            <a:r>
              <a:rPr lang="en-US" b="0" i="0" dirty="0">
                <a:solidFill>
                  <a:srgbClr val="000000"/>
                </a:solidFill>
                <a:effectLst/>
                <a:latin typeface="Helvetica" panose="020B0604020202020204" pitchFamily="34" charset="0"/>
              </a:rPr>
              <a:t>Spearman correlation can be used to evaluate predictor-response pairs where one or both is discrete</a:t>
            </a:r>
          </a:p>
          <a:p>
            <a:endParaRPr lang="es-MX" dirty="0"/>
          </a:p>
        </p:txBody>
      </p:sp>
      <p:pic>
        <p:nvPicPr>
          <p:cNvPr id="4" name="Imagen 3">
            <a:extLst>
              <a:ext uri="{FF2B5EF4-FFF2-40B4-BE49-F238E27FC236}">
                <a16:creationId xmlns:a16="http://schemas.microsoft.com/office/drawing/2014/main" id="{10C63D7A-44E1-4861-8497-B70330BF88B2}"/>
              </a:ext>
            </a:extLst>
          </p:cNvPr>
          <p:cNvPicPr>
            <a:picLocks noChangeAspect="1"/>
          </p:cNvPicPr>
          <p:nvPr/>
        </p:nvPicPr>
        <p:blipFill>
          <a:blip r:embed="rId2"/>
          <a:stretch>
            <a:fillRect/>
          </a:stretch>
        </p:blipFill>
        <p:spPr>
          <a:xfrm>
            <a:off x="299623" y="303350"/>
            <a:ext cx="7135770" cy="1313415"/>
          </a:xfrm>
          <a:prstGeom prst="rect">
            <a:avLst/>
          </a:prstGeom>
        </p:spPr>
      </p:pic>
      <p:pic>
        <p:nvPicPr>
          <p:cNvPr id="6" name="Imagen 5">
            <a:extLst>
              <a:ext uri="{FF2B5EF4-FFF2-40B4-BE49-F238E27FC236}">
                <a16:creationId xmlns:a16="http://schemas.microsoft.com/office/drawing/2014/main" id="{7E334EB3-D04C-40AD-905D-04A12BA56001}"/>
              </a:ext>
            </a:extLst>
          </p:cNvPr>
          <p:cNvPicPr>
            <a:picLocks noChangeAspect="1"/>
          </p:cNvPicPr>
          <p:nvPr/>
        </p:nvPicPr>
        <p:blipFill rotWithShape="1">
          <a:blip r:embed="rId3"/>
          <a:srcRect l="5927" t="60435" r="64674" b="36338"/>
          <a:stretch/>
        </p:blipFill>
        <p:spPr>
          <a:xfrm>
            <a:off x="444229" y="1616765"/>
            <a:ext cx="5973779" cy="368708"/>
          </a:xfrm>
          <a:prstGeom prst="rect">
            <a:avLst/>
          </a:prstGeom>
        </p:spPr>
      </p:pic>
      <p:sp>
        <p:nvSpPr>
          <p:cNvPr id="3" name="CuadroTexto 2">
            <a:extLst>
              <a:ext uri="{FF2B5EF4-FFF2-40B4-BE49-F238E27FC236}">
                <a16:creationId xmlns:a16="http://schemas.microsoft.com/office/drawing/2014/main" id="{6FA50EB9-31BA-491E-AE61-EA415AB7773E}"/>
              </a:ext>
            </a:extLst>
          </p:cNvPr>
          <p:cNvSpPr txBox="1"/>
          <p:nvPr/>
        </p:nvSpPr>
        <p:spPr>
          <a:xfrm>
            <a:off x="8303129" y="2186608"/>
            <a:ext cx="3444641" cy="3693319"/>
          </a:xfrm>
          <a:prstGeom prst="rect">
            <a:avLst/>
          </a:prstGeom>
          <a:noFill/>
        </p:spPr>
        <p:txBody>
          <a:bodyPr wrap="square" rtlCol="0">
            <a:spAutoFit/>
          </a:bodyPr>
          <a:lstStyle/>
          <a:p>
            <a:pPr algn="l">
              <a:buFont typeface="Arial" panose="020B0604020202020204" pitchFamily="34" charset="0"/>
              <a:buChar char="•"/>
            </a:pPr>
            <a:r>
              <a:rPr lang="en-US" b="0" i="0" dirty="0">
                <a:solidFill>
                  <a:srgbClr val="000000"/>
                </a:solidFill>
                <a:effectLst/>
                <a:latin typeface="Helvetica" panose="020B0604020202020204" pitchFamily="34" charset="0"/>
              </a:rPr>
              <a:t>Kendall also uses ranks, though a different formula is used to calculate the coefficient</a:t>
            </a:r>
          </a:p>
          <a:p>
            <a:pPr algn="l">
              <a:buFont typeface="Arial" panose="020B0604020202020204" pitchFamily="34" charset="0"/>
              <a:buChar char="•"/>
            </a:pPr>
            <a:r>
              <a:rPr lang="en-US" b="0" i="0" dirty="0">
                <a:solidFill>
                  <a:srgbClr val="000000"/>
                </a:solidFill>
                <a:effectLst/>
                <a:latin typeface="Helvetica" panose="020B0604020202020204" pitchFamily="34" charset="0"/>
              </a:rPr>
              <a:t>.</a:t>
            </a:r>
          </a:p>
          <a:p>
            <a:pPr algn="l">
              <a:buFont typeface="Arial" panose="020B0604020202020204" pitchFamily="34" charset="0"/>
              <a:buChar char="•"/>
            </a:pPr>
            <a:r>
              <a:rPr lang="en-US" b="0" i="0" dirty="0">
                <a:solidFill>
                  <a:srgbClr val="000000"/>
                </a:solidFill>
                <a:effectLst/>
                <a:latin typeface="Helvetica" panose="020B0604020202020204" pitchFamily="34" charset="0"/>
              </a:rPr>
              <a:t>Kendall is preferable to Spearman (and Pearson) in situations where the dataset is small and/or there are likely to be many ties in rank due to identical data values. </a:t>
            </a:r>
          </a:p>
          <a:p>
            <a:endParaRPr lang="en-US" b="0" i="0" dirty="0">
              <a:solidFill>
                <a:srgbClr val="000000"/>
              </a:solidFill>
              <a:effectLst/>
              <a:latin typeface="Helvetica" panose="020B0604020202020204" pitchFamily="34" charset="0"/>
            </a:endParaRPr>
          </a:p>
          <a:p>
            <a:pPr algn="l"/>
            <a:endParaRPr lang="en-US" b="0" i="0" dirty="0">
              <a:solidFill>
                <a:srgbClr val="000000"/>
              </a:solidFill>
              <a:effectLst/>
              <a:latin typeface="Helvetica" panose="020B0604020202020204" pitchFamily="34" charset="0"/>
            </a:endParaRPr>
          </a:p>
          <a:p>
            <a:endParaRPr lang="es-MX" dirty="0"/>
          </a:p>
        </p:txBody>
      </p:sp>
    </p:spTree>
    <p:extLst>
      <p:ext uri="{BB962C8B-B14F-4D97-AF65-F5344CB8AC3E}">
        <p14:creationId xmlns:p14="http://schemas.microsoft.com/office/powerpoint/2010/main" val="40285489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8A87429-8AF4-4074-945E-F15EF9832830}"/>
              </a:ext>
            </a:extLst>
          </p:cNvPr>
          <p:cNvPicPr>
            <a:picLocks noChangeAspect="1"/>
          </p:cNvPicPr>
          <p:nvPr/>
        </p:nvPicPr>
        <p:blipFill rotWithShape="1">
          <a:blip r:embed="rId2"/>
          <a:srcRect l="5202" t="30313" r="47499" b="7722"/>
          <a:stretch/>
        </p:blipFill>
        <p:spPr>
          <a:xfrm>
            <a:off x="0" y="0"/>
            <a:ext cx="6487448" cy="4778477"/>
          </a:xfrm>
          <a:prstGeom prst="rect">
            <a:avLst/>
          </a:prstGeom>
        </p:spPr>
      </p:pic>
      <p:pic>
        <p:nvPicPr>
          <p:cNvPr id="5" name="Imagen 4">
            <a:extLst>
              <a:ext uri="{FF2B5EF4-FFF2-40B4-BE49-F238E27FC236}">
                <a16:creationId xmlns:a16="http://schemas.microsoft.com/office/drawing/2014/main" id="{3BCE8E4F-9B15-4351-868D-97382FD8C457}"/>
              </a:ext>
            </a:extLst>
          </p:cNvPr>
          <p:cNvPicPr>
            <a:picLocks noChangeAspect="1"/>
          </p:cNvPicPr>
          <p:nvPr/>
        </p:nvPicPr>
        <p:blipFill rotWithShape="1">
          <a:blip r:embed="rId3"/>
          <a:srcRect l="5202" t="30288" r="78830" b="55487"/>
          <a:stretch/>
        </p:blipFill>
        <p:spPr>
          <a:xfrm>
            <a:off x="6843251" y="190055"/>
            <a:ext cx="1946788" cy="975067"/>
          </a:xfrm>
          <a:prstGeom prst="rect">
            <a:avLst/>
          </a:prstGeom>
        </p:spPr>
      </p:pic>
      <p:sp>
        <p:nvSpPr>
          <p:cNvPr id="6" name="CuadroTexto 5">
            <a:extLst>
              <a:ext uri="{FF2B5EF4-FFF2-40B4-BE49-F238E27FC236}">
                <a16:creationId xmlns:a16="http://schemas.microsoft.com/office/drawing/2014/main" id="{8053ADDF-28D0-49D2-9B1E-931F01EFF088}"/>
              </a:ext>
            </a:extLst>
          </p:cNvPr>
          <p:cNvSpPr txBox="1"/>
          <p:nvPr/>
        </p:nvSpPr>
        <p:spPr>
          <a:xfrm>
            <a:off x="6843251" y="2107096"/>
            <a:ext cx="4659636" cy="3139321"/>
          </a:xfrm>
          <a:prstGeom prst="rect">
            <a:avLst/>
          </a:prstGeom>
          <a:noFill/>
        </p:spPr>
        <p:txBody>
          <a:bodyPr wrap="square" rtlCol="0">
            <a:spAutoFit/>
          </a:bodyPr>
          <a:lstStyle/>
          <a:p>
            <a:r>
              <a:rPr lang="en-US" b="0" i="0" dirty="0">
                <a:solidFill>
                  <a:srgbClr val="000000"/>
                </a:solidFill>
                <a:effectLst/>
                <a:latin typeface="Helvetica" panose="020B0604020202020204" pitchFamily="34" charset="0"/>
              </a:rPr>
              <a:t>This method of feature generation is referred to as "one-hot encoding“:</a:t>
            </a:r>
          </a:p>
          <a:p>
            <a:r>
              <a:rPr lang="en-US" dirty="0">
                <a:solidFill>
                  <a:srgbClr val="000000"/>
                </a:solidFill>
                <a:latin typeface="Helvetica" panose="020B0604020202020204" pitchFamily="34" charset="0"/>
              </a:rPr>
              <a:t>C</a:t>
            </a:r>
            <a:r>
              <a:rPr lang="en-US" b="0" i="0" dirty="0">
                <a:solidFill>
                  <a:srgbClr val="000000"/>
                </a:solidFill>
                <a:effectLst/>
                <a:latin typeface="Helvetica" panose="020B0604020202020204" pitchFamily="34" charset="0"/>
              </a:rPr>
              <a:t>onverting each categorical variable into two or more logical features - one new feature for each category - then computing the correlation between each new feature and the response.</a:t>
            </a:r>
          </a:p>
          <a:p>
            <a:r>
              <a:rPr lang="en-US" dirty="0">
                <a:solidFill>
                  <a:srgbClr val="000000"/>
                </a:solidFill>
                <a:latin typeface="Helvetica" panose="020B0604020202020204" pitchFamily="34" charset="0"/>
              </a:rPr>
              <a:t>C</a:t>
            </a:r>
            <a:r>
              <a:rPr lang="en-US" b="0" i="0" dirty="0">
                <a:solidFill>
                  <a:srgbClr val="000000"/>
                </a:solidFill>
                <a:effectLst/>
                <a:latin typeface="Helvetica" panose="020B0604020202020204" pitchFamily="34" charset="0"/>
              </a:rPr>
              <a:t>onverting non-numeric data into binary numeric features</a:t>
            </a:r>
          </a:p>
          <a:p>
            <a:endParaRPr lang="en-US" b="0" i="0" dirty="0">
              <a:solidFill>
                <a:srgbClr val="000000"/>
              </a:solidFill>
              <a:effectLst/>
              <a:latin typeface="Helvetica" panose="020B0604020202020204" pitchFamily="34" charset="0"/>
            </a:endParaRPr>
          </a:p>
          <a:p>
            <a:endParaRPr lang="es-MX" dirty="0"/>
          </a:p>
        </p:txBody>
      </p:sp>
    </p:spTree>
    <p:extLst>
      <p:ext uri="{BB962C8B-B14F-4D97-AF65-F5344CB8AC3E}">
        <p14:creationId xmlns:p14="http://schemas.microsoft.com/office/powerpoint/2010/main" val="32108805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F6474E8-528E-4A7B-B843-1582E8E56FA3}"/>
              </a:ext>
            </a:extLst>
          </p:cNvPr>
          <p:cNvPicPr>
            <a:picLocks noChangeAspect="1"/>
          </p:cNvPicPr>
          <p:nvPr/>
        </p:nvPicPr>
        <p:blipFill rotWithShape="1">
          <a:blip r:embed="rId2"/>
          <a:srcRect l="5081" t="48387" r="76774" b="40425"/>
          <a:stretch/>
        </p:blipFill>
        <p:spPr>
          <a:xfrm>
            <a:off x="-1" y="0"/>
            <a:ext cx="3999081" cy="1386348"/>
          </a:xfrm>
          <a:prstGeom prst="rect">
            <a:avLst/>
          </a:prstGeom>
        </p:spPr>
      </p:pic>
      <p:pic>
        <p:nvPicPr>
          <p:cNvPr id="5" name="Imagen 4">
            <a:extLst>
              <a:ext uri="{FF2B5EF4-FFF2-40B4-BE49-F238E27FC236}">
                <a16:creationId xmlns:a16="http://schemas.microsoft.com/office/drawing/2014/main" id="{2A7562E7-B3FF-473C-860E-DBE71089137E}"/>
              </a:ext>
            </a:extLst>
          </p:cNvPr>
          <p:cNvPicPr>
            <a:picLocks noChangeAspect="1"/>
          </p:cNvPicPr>
          <p:nvPr/>
        </p:nvPicPr>
        <p:blipFill rotWithShape="1">
          <a:blip r:embed="rId3"/>
          <a:srcRect l="5323" t="31604" r="54516" b="9227"/>
          <a:stretch/>
        </p:blipFill>
        <p:spPr>
          <a:xfrm>
            <a:off x="0" y="1386348"/>
            <a:ext cx="5943600" cy="4923160"/>
          </a:xfrm>
          <a:prstGeom prst="rect">
            <a:avLst/>
          </a:prstGeom>
        </p:spPr>
      </p:pic>
      <p:sp>
        <p:nvSpPr>
          <p:cNvPr id="6" name="CuadroTexto 5">
            <a:extLst>
              <a:ext uri="{FF2B5EF4-FFF2-40B4-BE49-F238E27FC236}">
                <a16:creationId xmlns:a16="http://schemas.microsoft.com/office/drawing/2014/main" id="{3C896520-A734-4D6D-83C6-EB086B4B60E0}"/>
              </a:ext>
            </a:extLst>
          </p:cNvPr>
          <p:cNvSpPr txBox="1"/>
          <p:nvPr/>
        </p:nvSpPr>
        <p:spPr>
          <a:xfrm>
            <a:off x="6248402" y="2676939"/>
            <a:ext cx="1550504" cy="646331"/>
          </a:xfrm>
          <a:prstGeom prst="rect">
            <a:avLst/>
          </a:prstGeom>
          <a:noFill/>
        </p:spPr>
        <p:txBody>
          <a:bodyPr wrap="square" rtlCol="0">
            <a:spAutoFit/>
          </a:bodyPr>
          <a:lstStyle/>
          <a:p>
            <a:r>
              <a:rPr lang="es-MX" dirty="0"/>
              <a:t>Tabla de contingencia </a:t>
            </a:r>
          </a:p>
        </p:txBody>
      </p:sp>
    </p:spTree>
    <p:extLst>
      <p:ext uri="{BB962C8B-B14F-4D97-AF65-F5344CB8AC3E}">
        <p14:creationId xmlns:p14="http://schemas.microsoft.com/office/powerpoint/2010/main" val="14616646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FD5B1B93-8A79-470F-A89E-5EB5E733BF36}"/>
              </a:ext>
            </a:extLst>
          </p:cNvPr>
          <p:cNvSpPr txBox="1"/>
          <p:nvPr/>
        </p:nvSpPr>
        <p:spPr>
          <a:xfrm>
            <a:off x="530087" y="569843"/>
            <a:ext cx="11131826" cy="3077766"/>
          </a:xfrm>
          <a:prstGeom prst="rect">
            <a:avLst/>
          </a:prstGeom>
          <a:noFill/>
        </p:spPr>
        <p:txBody>
          <a:bodyPr wrap="square" rtlCol="0">
            <a:spAutoFit/>
          </a:bodyPr>
          <a:lstStyle/>
          <a:p>
            <a:r>
              <a:rPr lang="es-MX" sz="2000" b="1" i="0" dirty="0">
                <a:effectLst/>
              </a:rPr>
              <a:t>La prueba chi-cuadrado </a:t>
            </a:r>
            <a:r>
              <a:rPr lang="es-MX" sz="2000" b="0" i="0" dirty="0">
                <a:effectLst/>
              </a:rPr>
              <a:t>es utilizada para analizar variables nominales o cualitativas, es decir, determinar la existencia o no de independencia entre dos variables. Que dos variables sean independientes significa que no tienen relación, y que por lo tanto una no depende de la otra, ni viceversa.</a:t>
            </a:r>
          </a:p>
          <a:p>
            <a:endParaRPr lang="es-MX" sz="2000" dirty="0"/>
          </a:p>
          <a:p>
            <a:r>
              <a:rPr lang="en-US" sz="2000" b="0" i="0" dirty="0">
                <a:effectLst/>
              </a:rPr>
              <a:t>used to compute a statistical measure of the dependence between two features. The chi-squared statistic of two features is calculated by computing the difference between the observed and expected count for each category pair, dividing by the expected count, and summing over all pairs:</a:t>
            </a:r>
          </a:p>
          <a:p>
            <a:endParaRPr lang="en-US" dirty="0">
              <a:solidFill>
                <a:srgbClr val="000000"/>
              </a:solidFill>
              <a:latin typeface="Helvetica" panose="020B0604020202020204" pitchFamily="34" charset="0"/>
            </a:endParaRPr>
          </a:p>
          <a:p>
            <a:endParaRPr lang="en-US" b="0" i="0" dirty="0">
              <a:solidFill>
                <a:srgbClr val="000000"/>
              </a:solidFill>
              <a:effectLst/>
              <a:latin typeface="Helvetica" panose="020B0604020202020204" pitchFamily="34" charset="0"/>
            </a:endParaRPr>
          </a:p>
          <a:p>
            <a:endParaRPr lang="es-MX" dirty="0"/>
          </a:p>
        </p:txBody>
      </p:sp>
      <p:pic>
        <p:nvPicPr>
          <p:cNvPr id="5" name="Imagen 4">
            <a:extLst>
              <a:ext uri="{FF2B5EF4-FFF2-40B4-BE49-F238E27FC236}">
                <a16:creationId xmlns:a16="http://schemas.microsoft.com/office/drawing/2014/main" id="{7972C543-1E65-4BF0-9597-D15D47DFD8B9}"/>
              </a:ext>
            </a:extLst>
          </p:cNvPr>
          <p:cNvPicPr>
            <a:picLocks noChangeAspect="1"/>
          </p:cNvPicPr>
          <p:nvPr/>
        </p:nvPicPr>
        <p:blipFill rotWithShape="1">
          <a:blip r:embed="rId2"/>
          <a:srcRect l="4348" t="54626" r="82459" b="37198"/>
          <a:stretch/>
        </p:blipFill>
        <p:spPr>
          <a:xfrm>
            <a:off x="1457740" y="3324442"/>
            <a:ext cx="4021074" cy="1401097"/>
          </a:xfrm>
          <a:prstGeom prst="rect">
            <a:avLst/>
          </a:prstGeom>
        </p:spPr>
      </p:pic>
      <p:sp>
        <p:nvSpPr>
          <p:cNvPr id="6" name="CuadroTexto 5">
            <a:extLst>
              <a:ext uri="{FF2B5EF4-FFF2-40B4-BE49-F238E27FC236}">
                <a16:creationId xmlns:a16="http://schemas.microsoft.com/office/drawing/2014/main" id="{DCDFFB3A-FFAC-4781-B12C-FB8FB356C00D}"/>
              </a:ext>
            </a:extLst>
          </p:cNvPr>
          <p:cNvSpPr txBox="1"/>
          <p:nvPr/>
        </p:nvSpPr>
        <p:spPr>
          <a:xfrm>
            <a:off x="6944140" y="3324442"/>
            <a:ext cx="4328076" cy="646331"/>
          </a:xfrm>
          <a:prstGeom prst="rect">
            <a:avLst/>
          </a:prstGeom>
          <a:noFill/>
        </p:spPr>
        <p:txBody>
          <a:bodyPr wrap="square" rtlCol="0">
            <a:spAutoFit/>
          </a:bodyPr>
          <a:lstStyle/>
          <a:p>
            <a:r>
              <a:rPr lang="es-MX" dirty="0"/>
              <a:t>Valor observado (obtenidos) y valor esperado (este se calcula)</a:t>
            </a:r>
          </a:p>
        </p:txBody>
      </p:sp>
      <p:pic>
        <p:nvPicPr>
          <p:cNvPr id="8" name="Imagen 7">
            <a:extLst>
              <a:ext uri="{FF2B5EF4-FFF2-40B4-BE49-F238E27FC236}">
                <a16:creationId xmlns:a16="http://schemas.microsoft.com/office/drawing/2014/main" id="{474AEACE-3775-4B91-A9B2-EA3BACBF6968}"/>
              </a:ext>
            </a:extLst>
          </p:cNvPr>
          <p:cNvPicPr>
            <a:picLocks noChangeAspect="1"/>
          </p:cNvPicPr>
          <p:nvPr/>
        </p:nvPicPr>
        <p:blipFill>
          <a:blip r:embed="rId3"/>
          <a:stretch>
            <a:fillRect/>
          </a:stretch>
        </p:blipFill>
        <p:spPr>
          <a:xfrm>
            <a:off x="6713188" y="4152692"/>
            <a:ext cx="4745827" cy="1612003"/>
          </a:xfrm>
          <a:prstGeom prst="rect">
            <a:avLst/>
          </a:prstGeom>
        </p:spPr>
      </p:pic>
    </p:spTree>
    <p:extLst>
      <p:ext uri="{BB962C8B-B14F-4D97-AF65-F5344CB8AC3E}">
        <p14:creationId xmlns:p14="http://schemas.microsoft.com/office/powerpoint/2010/main" val="34659402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28836E8-DCFA-46BB-9A91-3F31A4F0EC1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Lst>
          </a:blip>
          <a:srcRect l="4355" t="41931" r="29941" b="29023"/>
          <a:stretch/>
        </p:blipFill>
        <p:spPr>
          <a:xfrm>
            <a:off x="218661" y="818321"/>
            <a:ext cx="11754677" cy="3541644"/>
          </a:xfrm>
          <a:prstGeom prst="rect">
            <a:avLst/>
          </a:prstGeom>
        </p:spPr>
      </p:pic>
    </p:spTree>
    <p:extLst>
      <p:ext uri="{BB962C8B-B14F-4D97-AF65-F5344CB8AC3E}">
        <p14:creationId xmlns:p14="http://schemas.microsoft.com/office/powerpoint/2010/main" val="739860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B94213F-438B-4221-B1EF-64F04FE7B5FF}"/>
              </a:ext>
            </a:extLst>
          </p:cNvPr>
          <p:cNvPicPr>
            <a:picLocks noChangeAspect="1"/>
          </p:cNvPicPr>
          <p:nvPr/>
        </p:nvPicPr>
        <p:blipFill>
          <a:blip r:embed="rId2"/>
          <a:stretch>
            <a:fillRect/>
          </a:stretch>
        </p:blipFill>
        <p:spPr>
          <a:xfrm>
            <a:off x="803930" y="817891"/>
            <a:ext cx="10910935" cy="5222217"/>
          </a:xfrm>
          <a:prstGeom prst="rect">
            <a:avLst/>
          </a:prstGeom>
        </p:spPr>
      </p:pic>
    </p:spTree>
    <p:extLst>
      <p:ext uri="{BB962C8B-B14F-4D97-AF65-F5344CB8AC3E}">
        <p14:creationId xmlns:p14="http://schemas.microsoft.com/office/powerpoint/2010/main" val="36312398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51A4391-499A-42D1-B153-36966572E0C1}"/>
              </a:ext>
            </a:extLst>
          </p:cNvPr>
          <p:cNvPicPr>
            <a:picLocks noChangeAspect="1"/>
          </p:cNvPicPr>
          <p:nvPr/>
        </p:nvPicPr>
        <p:blipFill rotWithShape="1">
          <a:blip r:embed="rId2"/>
          <a:srcRect l="4958" t="43427" r="4096" b="26028"/>
          <a:stretch/>
        </p:blipFill>
        <p:spPr>
          <a:xfrm>
            <a:off x="-1" y="-1"/>
            <a:ext cx="10296939" cy="2634306"/>
          </a:xfrm>
          <a:prstGeom prst="rect">
            <a:avLst/>
          </a:prstGeom>
        </p:spPr>
      </p:pic>
      <p:pic>
        <p:nvPicPr>
          <p:cNvPr id="4" name="Imagen 3">
            <a:extLst>
              <a:ext uri="{FF2B5EF4-FFF2-40B4-BE49-F238E27FC236}">
                <a16:creationId xmlns:a16="http://schemas.microsoft.com/office/drawing/2014/main" id="{4989B093-7BF5-4FF3-ABB6-76E1D5F12250}"/>
              </a:ext>
            </a:extLst>
          </p:cNvPr>
          <p:cNvPicPr>
            <a:picLocks noChangeAspect="1"/>
          </p:cNvPicPr>
          <p:nvPr/>
        </p:nvPicPr>
        <p:blipFill>
          <a:blip r:embed="rId3"/>
          <a:stretch>
            <a:fillRect/>
          </a:stretch>
        </p:blipFill>
        <p:spPr>
          <a:xfrm>
            <a:off x="4876666" y="3712599"/>
            <a:ext cx="7229475" cy="3152775"/>
          </a:xfrm>
          <a:prstGeom prst="rect">
            <a:avLst/>
          </a:prstGeom>
        </p:spPr>
      </p:pic>
      <p:pic>
        <p:nvPicPr>
          <p:cNvPr id="6" name="Imagen 5">
            <a:extLst>
              <a:ext uri="{FF2B5EF4-FFF2-40B4-BE49-F238E27FC236}">
                <a16:creationId xmlns:a16="http://schemas.microsoft.com/office/drawing/2014/main" id="{20918FA6-708A-4E96-B766-4DD5EF71E4C8}"/>
              </a:ext>
            </a:extLst>
          </p:cNvPr>
          <p:cNvPicPr>
            <a:picLocks noChangeAspect="1"/>
          </p:cNvPicPr>
          <p:nvPr/>
        </p:nvPicPr>
        <p:blipFill rotWithShape="1">
          <a:blip r:embed="rId4"/>
          <a:srcRect l="4959" t="30743" r="56210" b="7076"/>
          <a:stretch/>
        </p:blipFill>
        <p:spPr>
          <a:xfrm>
            <a:off x="85859" y="2595716"/>
            <a:ext cx="4734232" cy="4262284"/>
          </a:xfrm>
          <a:prstGeom prst="rect">
            <a:avLst/>
          </a:prstGeom>
        </p:spPr>
      </p:pic>
      <p:sp>
        <p:nvSpPr>
          <p:cNvPr id="7" name="CuadroTexto 6">
            <a:extLst>
              <a:ext uri="{FF2B5EF4-FFF2-40B4-BE49-F238E27FC236}">
                <a16:creationId xmlns:a16="http://schemas.microsoft.com/office/drawing/2014/main" id="{BA1FA1B1-9F9F-43B4-9E91-3A74844A5F8E}"/>
              </a:ext>
            </a:extLst>
          </p:cNvPr>
          <p:cNvSpPr txBox="1"/>
          <p:nvPr/>
        </p:nvSpPr>
        <p:spPr>
          <a:xfrm>
            <a:off x="5327160" y="2782669"/>
            <a:ext cx="6520283" cy="646331"/>
          </a:xfrm>
          <a:prstGeom prst="rect">
            <a:avLst/>
          </a:prstGeom>
          <a:noFill/>
        </p:spPr>
        <p:txBody>
          <a:bodyPr wrap="square" rtlCol="0">
            <a:spAutoFit/>
          </a:bodyPr>
          <a:lstStyle/>
          <a:p>
            <a:r>
              <a:rPr lang="es-MX" b="0" i="0" dirty="0">
                <a:solidFill>
                  <a:srgbClr val="202122"/>
                </a:solidFill>
                <a:effectLst/>
                <a:latin typeface="Arial" panose="020B0604020202020204" pitchFamily="34" charset="0"/>
              </a:rPr>
              <a:t>Es un método estandarizado para representar gráficamente una serie de datos numéricos a través de sus cuartiles. </a:t>
            </a:r>
            <a:endParaRPr lang="es-MX" dirty="0"/>
          </a:p>
        </p:txBody>
      </p:sp>
    </p:spTree>
    <p:extLst>
      <p:ext uri="{BB962C8B-B14F-4D97-AF65-F5344CB8AC3E}">
        <p14:creationId xmlns:p14="http://schemas.microsoft.com/office/powerpoint/2010/main" val="19669337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3FB99206-98D7-4F3C-B108-1EC154013E9D}"/>
              </a:ext>
            </a:extLst>
          </p:cNvPr>
          <p:cNvSpPr txBox="1"/>
          <p:nvPr/>
        </p:nvSpPr>
        <p:spPr>
          <a:xfrm>
            <a:off x="563217" y="1060174"/>
            <a:ext cx="11065565" cy="5632311"/>
          </a:xfrm>
          <a:prstGeom prst="rect">
            <a:avLst/>
          </a:prstGeom>
          <a:noFill/>
        </p:spPr>
        <p:txBody>
          <a:bodyPr wrap="square" rtlCol="0">
            <a:spAutoFit/>
          </a:bodyPr>
          <a:lstStyle/>
          <a:p>
            <a:pPr algn="l">
              <a:buFont typeface="Arial" panose="020B0604020202020204" pitchFamily="34" charset="0"/>
              <a:buChar char="•"/>
            </a:pPr>
            <a:r>
              <a:rPr lang="en-US" b="0" i="0" dirty="0">
                <a:solidFill>
                  <a:srgbClr val="000000"/>
                </a:solidFill>
                <a:effectLst/>
                <a:latin typeface="Helvetica" panose="020B0604020202020204" pitchFamily="34" charset="0"/>
              </a:rPr>
              <a:t>The continuous feature value will be less helpful in predicting the group, as the value might conceivably belong to more than one group.</a:t>
            </a:r>
          </a:p>
          <a:p>
            <a:pPr algn="l">
              <a:buFont typeface="Arial" panose="020B0604020202020204" pitchFamily="34" charset="0"/>
              <a:buChar char="•"/>
            </a:pPr>
            <a:endParaRPr lang="en-US" b="0" i="0" dirty="0">
              <a:solidFill>
                <a:srgbClr val="000000"/>
              </a:solidFill>
              <a:effectLst/>
              <a:latin typeface="Helvetica" panose="020B0604020202020204" pitchFamily="34" charset="0"/>
            </a:endParaRPr>
          </a:p>
          <a:p>
            <a:pPr algn="l">
              <a:buFont typeface="Arial" panose="020B0604020202020204" pitchFamily="34" charset="0"/>
              <a:buChar char="•"/>
            </a:pPr>
            <a:r>
              <a:rPr lang="en-US" b="0" i="0" dirty="0">
                <a:solidFill>
                  <a:srgbClr val="000000"/>
                </a:solidFill>
                <a:effectLst/>
                <a:latin typeface="Helvetica" panose="020B0604020202020204" pitchFamily="34" charset="0"/>
              </a:rPr>
              <a:t>Predicting the continuous variable value - say by using the group mean or median - won't be much more accurate than if you predict the overall mean because the group mean is likely close to the overall mean</a:t>
            </a:r>
          </a:p>
          <a:p>
            <a:pPr algn="l">
              <a:buFont typeface="Arial" panose="020B0604020202020204" pitchFamily="34" charset="0"/>
              <a:buChar char="•"/>
            </a:pPr>
            <a:endParaRPr lang="en-US" dirty="0">
              <a:solidFill>
                <a:srgbClr val="000000"/>
              </a:solidFill>
              <a:latin typeface="Helvetica" panose="020B0604020202020204" pitchFamily="34" charset="0"/>
            </a:endParaRPr>
          </a:p>
          <a:p>
            <a:pPr algn="l">
              <a:buFont typeface="Arial" panose="020B0604020202020204" pitchFamily="34" charset="0"/>
              <a:buChar char="•"/>
            </a:pPr>
            <a:r>
              <a:rPr lang="en-US" b="0" i="0" dirty="0">
                <a:solidFill>
                  <a:srgbClr val="000000"/>
                </a:solidFill>
                <a:effectLst/>
                <a:latin typeface="Helvetica" panose="020B0604020202020204" pitchFamily="34" charset="0"/>
              </a:rPr>
              <a:t>Predicting the group using the continuous feature value will result in errors as a significant number of observations could lie in one or more groups. </a:t>
            </a:r>
          </a:p>
          <a:p>
            <a:pPr algn="l">
              <a:buFont typeface="Arial" panose="020B0604020202020204" pitchFamily="34" charset="0"/>
              <a:buChar char="•"/>
            </a:pPr>
            <a:endParaRPr lang="en-US" b="0" i="0" dirty="0">
              <a:solidFill>
                <a:srgbClr val="000000"/>
              </a:solidFill>
              <a:effectLst/>
              <a:latin typeface="Helvetica" panose="020B0604020202020204" pitchFamily="34" charset="0"/>
            </a:endParaRPr>
          </a:p>
          <a:p>
            <a:pPr algn="l">
              <a:buFont typeface="Arial" panose="020B0604020202020204" pitchFamily="34" charset="0"/>
              <a:buChar char="•"/>
            </a:pPr>
            <a:r>
              <a:rPr lang="en-US" b="0" i="0" dirty="0">
                <a:solidFill>
                  <a:srgbClr val="000000"/>
                </a:solidFill>
                <a:effectLst/>
                <a:latin typeface="Helvetica" panose="020B0604020202020204" pitchFamily="34" charset="0"/>
              </a:rPr>
              <a:t>Using the group to predict the continuous value will result in larger errors as the large variance implies more values lie further from the mean/median. </a:t>
            </a:r>
          </a:p>
          <a:p>
            <a:pPr algn="l">
              <a:buFont typeface="Arial" panose="020B0604020202020204" pitchFamily="34" charset="0"/>
              <a:buChar char="•"/>
            </a:pPr>
            <a:endParaRPr lang="en-US" dirty="0">
              <a:solidFill>
                <a:srgbClr val="000000"/>
              </a:solidFill>
              <a:latin typeface="Helvetica" panose="020B0604020202020204" pitchFamily="34" charset="0"/>
            </a:endParaRPr>
          </a:p>
          <a:p>
            <a:pPr algn="l"/>
            <a:r>
              <a:rPr lang="en-US" b="0" i="0" dirty="0">
                <a:solidFill>
                  <a:srgbClr val="000000"/>
                </a:solidFill>
                <a:effectLst/>
                <a:latin typeface="Helvetica" panose="020B0604020202020204" pitchFamily="34" charset="0"/>
              </a:rPr>
              <a:t>These ideas can be quantified to describe the strength of the relationship between a continuous-discrete feature pair by computing their </a:t>
            </a:r>
            <a:r>
              <a:rPr lang="en-US" b="0" i="1" dirty="0">
                <a:solidFill>
                  <a:srgbClr val="000000"/>
                </a:solidFill>
                <a:effectLst/>
                <a:latin typeface="Helvetica" panose="020B0604020202020204" pitchFamily="34" charset="0"/>
              </a:rPr>
              <a:t>F-statistic</a:t>
            </a:r>
            <a:r>
              <a:rPr lang="en-US" b="0" i="0" dirty="0">
                <a:solidFill>
                  <a:srgbClr val="000000"/>
                </a:solidFill>
                <a:effectLst/>
                <a:latin typeface="Helvetica" panose="020B0604020202020204" pitchFamily="34" charset="0"/>
              </a:rPr>
              <a:t>.</a:t>
            </a:r>
          </a:p>
          <a:p>
            <a:br>
              <a:rPr lang="en-US" b="0" i="0" dirty="0">
                <a:solidFill>
                  <a:srgbClr val="000000"/>
                </a:solidFill>
                <a:effectLst/>
                <a:latin typeface="Menlo"/>
              </a:rPr>
            </a:br>
            <a:br>
              <a:rPr lang="en-US" b="0" i="0" dirty="0">
                <a:solidFill>
                  <a:srgbClr val="000000"/>
                </a:solidFill>
                <a:effectLst/>
                <a:latin typeface="Menlo"/>
              </a:rPr>
            </a:br>
            <a:endParaRPr lang="en-US" b="0" i="0" dirty="0">
              <a:solidFill>
                <a:srgbClr val="000000"/>
              </a:solidFill>
              <a:effectLst/>
              <a:latin typeface="Menlo"/>
            </a:endParaRPr>
          </a:p>
          <a:p>
            <a:pPr algn="l">
              <a:buFont typeface="Arial" panose="020B0604020202020204" pitchFamily="34" charset="0"/>
              <a:buChar char="•"/>
            </a:pPr>
            <a:endParaRPr lang="en-US" b="0" i="0" dirty="0">
              <a:solidFill>
                <a:srgbClr val="000000"/>
              </a:solidFill>
              <a:effectLst/>
              <a:latin typeface="Helvetica" panose="020B0604020202020204" pitchFamily="34" charset="0"/>
            </a:endParaRPr>
          </a:p>
          <a:p>
            <a:pPr algn="l"/>
            <a:r>
              <a:rPr lang="en-US" b="0" i="0" dirty="0">
                <a:solidFill>
                  <a:srgbClr val="000000"/>
                </a:solidFill>
                <a:effectLst/>
                <a:latin typeface="Helvetica" panose="020B0604020202020204" pitchFamily="34" charset="0"/>
              </a:rPr>
              <a:t>.</a:t>
            </a:r>
          </a:p>
          <a:p>
            <a:endParaRPr lang="es-MX" dirty="0"/>
          </a:p>
        </p:txBody>
      </p:sp>
    </p:spTree>
    <p:extLst>
      <p:ext uri="{BB962C8B-B14F-4D97-AF65-F5344CB8AC3E}">
        <p14:creationId xmlns:p14="http://schemas.microsoft.com/office/powerpoint/2010/main" val="35025503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4B9566F-F323-4195-9D0F-9048888A8999}"/>
              </a:ext>
            </a:extLst>
          </p:cNvPr>
          <p:cNvSpPr txBox="1"/>
          <p:nvPr/>
        </p:nvSpPr>
        <p:spPr>
          <a:xfrm>
            <a:off x="1139687" y="675861"/>
            <a:ext cx="9912626" cy="2031325"/>
          </a:xfrm>
          <a:prstGeom prst="rect">
            <a:avLst/>
          </a:prstGeom>
          <a:noFill/>
        </p:spPr>
        <p:txBody>
          <a:bodyPr wrap="square" rtlCol="0">
            <a:spAutoFit/>
          </a:bodyPr>
          <a:lstStyle/>
          <a:p>
            <a:r>
              <a:rPr lang="en-US" b="0" i="0" dirty="0">
                <a:solidFill>
                  <a:srgbClr val="000000"/>
                </a:solidFill>
                <a:effectLst/>
                <a:latin typeface="Helvetica" panose="020B0604020202020204" pitchFamily="34" charset="0"/>
              </a:rPr>
              <a:t>The </a:t>
            </a:r>
            <a:r>
              <a:rPr lang="en-US" b="0" i="0" dirty="0">
                <a:solidFill>
                  <a:srgbClr val="000000"/>
                </a:solidFill>
                <a:effectLst/>
                <a:latin typeface="Menlo"/>
              </a:rPr>
              <a:t>anova1</a:t>
            </a:r>
            <a:r>
              <a:rPr lang="en-US" b="0" i="0" dirty="0">
                <a:solidFill>
                  <a:srgbClr val="000000"/>
                </a:solidFill>
                <a:effectLst/>
                <a:latin typeface="Helvetica" panose="020B0604020202020204" pitchFamily="34" charset="0"/>
              </a:rPr>
              <a:t> function can be used to perform an analysis of variance test in MATLAB using the continuous and discrete feature as inputs. The function returns a p-value as output and displays an 'ANOVA Table' that includes the </a:t>
            </a:r>
            <a:r>
              <a:rPr lang="en-US" b="0" i="1" dirty="0">
                <a:solidFill>
                  <a:srgbClr val="000000"/>
                </a:solidFill>
                <a:effectLst/>
                <a:latin typeface="Helvetica" panose="020B0604020202020204" pitchFamily="34" charset="0"/>
              </a:rPr>
              <a:t>F</a:t>
            </a:r>
            <a:r>
              <a:rPr lang="en-US" b="0" i="0" dirty="0">
                <a:solidFill>
                  <a:srgbClr val="000000"/>
                </a:solidFill>
                <a:effectLst/>
                <a:latin typeface="Helvetica" panose="020B0604020202020204" pitchFamily="34" charset="0"/>
              </a:rPr>
              <a:t>-statistic as well as a </a:t>
            </a:r>
            <a:r>
              <a:rPr lang="en-US" b="0" i="0" dirty="0">
                <a:solidFill>
                  <a:srgbClr val="000000"/>
                </a:solidFill>
                <a:effectLst/>
                <a:latin typeface="Helvetica" panose="020B0604020202020204" pitchFamily="34" charset="0"/>
                <a:hlinkClick r:id="rId2"/>
              </a:rPr>
              <a:t>notched box plot</a:t>
            </a:r>
            <a:r>
              <a:rPr lang="en-US" b="0" i="0" dirty="0">
                <a:solidFill>
                  <a:srgbClr val="000000"/>
                </a:solidFill>
                <a:effectLst/>
                <a:latin typeface="Helvetica" panose="020B0604020202020204" pitchFamily="34" charset="0"/>
              </a:rPr>
              <a:t> for reference.</a:t>
            </a:r>
          </a:p>
          <a:p>
            <a:endParaRPr lang="en-US" dirty="0">
              <a:solidFill>
                <a:srgbClr val="000000"/>
              </a:solidFill>
              <a:latin typeface="Helvetica" panose="020B0604020202020204" pitchFamily="34" charset="0"/>
            </a:endParaRPr>
          </a:p>
          <a:p>
            <a:r>
              <a:rPr lang="es-MX" sz="1800" b="0" i="0" u="none" strike="noStrike" baseline="0" dirty="0">
                <a:solidFill>
                  <a:srgbClr val="000000"/>
                </a:solidFill>
                <a:latin typeface="Consolas Courier"/>
              </a:rPr>
              <a:t>p = anova1(</a:t>
            </a:r>
            <a:r>
              <a:rPr lang="es-MX" sz="1800" b="0" i="0" u="none" strike="noStrike" baseline="0" dirty="0" err="1">
                <a:solidFill>
                  <a:srgbClr val="000000"/>
                </a:solidFill>
                <a:latin typeface="Consolas Courier"/>
              </a:rPr>
              <a:t>tbl</a:t>
            </a:r>
            <a:r>
              <a:rPr lang="es-MX" sz="1800" b="0" i="0" u="none" strike="noStrike" baseline="0" dirty="0">
                <a:solidFill>
                  <a:srgbClr val="000000"/>
                </a:solidFill>
                <a:latin typeface="Consolas Courier"/>
              </a:rPr>
              <a:t>.(x),</a:t>
            </a:r>
            <a:r>
              <a:rPr lang="es-MX" sz="1800" b="0" i="0" u="none" strike="noStrike" baseline="0" dirty="0" err="1">
                <a:solidFill>
                  <a:srgbClr val="000000"/>
                </a:solidFill>
                <a:latin typeface="Consolas Courier"/>
              </a:rPr>
              <a:t>tbl</a:t>
            </a:r>
            <a:r>
              <a:rPr lang="es-MX" sz="1800" b="0" i="0" u="none" strike="noStrike" baseline="0" dirty="0">
                <a:solidFill>
                  <a:srgbClr val="000000"/>
                </a:solidFill>
                <a:latin typeface="Consolas Courier"/>
              </a:rPr>
              <a:t>.(y))</a:t>
            </a:r>
          </a:p>
          <a:p>
            <a:endParaRPr lang="en-US" b="0" i="0" dirty="0">
              <a:solidFill>
                <a:srgbClr val="000000"/>
              </a:solidFill>
              <a:effectLst/>
              <a:latin typeface="Helvetica" panose="020B0604020202020204" pitchFamily="34" charset="0"/>
            </a:endParaRPr>
          </a:p>
          <a:p>
            <a:endParaRPr lang="es-MX" dirty="0"/>
          </a:p>
        </p:txBody>
      </p:sp>
      <p:pic>
        <p:nvPicPr>
          <p:cNvPr id="4" name="Imagen 3">
            <a:extLst>
              <a:ext uri="{FF2B5EF4-FFF2-40B4-BE49-F238E27FC236}">
                <a16:creationId xmlns:a16="http://schemas.microsoft.com/office/drawing/2014/main" id="{B857A547-B1D0-46D0-B83B-213BC62A7B15}"/>
              </a:ext>
            </a:extLst>
          </p:cNvPr>
          <p:cNvPicPr>
            <a:picLocks noChangeAspect="1"/>
          </p:cNvPicPr>
          <p:nvPr/>
        </p:nvPicPr>
        <p:blipFill rotWithShape="1">
          <a:blip r:embed="rId3"/>
          <a:srcRect l="8226" t="31174" r="56088" b="19125"/>
          <a:stretch/>
        </p:blipFill>
        <p:spPr>
          <a:xfrm>
            <a:off x="5950226" y="1691523"/>
            <a:ext cx="6096000" cy="4773478"/>
          </a:xfrm>
          <a:prstGeom prst="rect">
            <a:avLst/>
          </a:prstGeom>
        </p:spPr>
      </p:pic>
      <p:pic>
        <p:nvPicPr>
          <p:cNvPr id="6" name="Imagen 5">
            <a:extLst>
              <a:ext uri="{FF2B5EF4-FFF2-40B4-BE49-F238E27FC236}">
                <a16:creationId xmlns:a16="http://schemas.microsoft.com/office/drawing/2014/main" id="{30B3F662-1831-4078-9654-C0DFB358C662}"/>
              </a:ext>
            </a:extLst>
          </p:cNvPr>
          <p:cNvPicPr>
            <a:picLocks noChangeAspect="1"/>
          </p:cNvPicPr>
          <p:nvPr/>
        </p:nvPicPr>
        <p:blipFill rotWithShape="1">
          <a:blip r:embed="rId4"/>
          <a:srcRect l="5686" t="52474" r="60255" b="32680"/>
          <a:stretch/>
        </p:blipFill>
        <p:spPr>
          <a:xfrm>
            <a:off x="145774" y="3484893"/>
            <a:ext cx="5692258" cy="1395008"/>
          </a:xfrm>
          <a:prstGeom prst="rect">
            <a:avLst/>
          </a:prstGeom>
        </p:spPr>
      </p:pic>
    </p:spTree>
    <p:extLst>
      <p:ext uri="{BB962C8B-B14F-4D97-AF65-F5344CB8AC3E}">
        <p14:creationId xmlns:p14="http://schemas.microsoft.com/office/powerpoint/2010/main" val="37590879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0D9EBC0-EC74-4845-966C-DB2A89789259}"/>
              </a:ext>
            </a:extLst>
          </p:cNvPr>
          <p:cNvSpPr txBox="1"/>
          <p:nvPr/>
        </p:nvSpPr>
        <p:spPr>
          <a:xfrm>
            <a:off x="1437860" y="503582"/>
            <a:ext cx="9316279" cy="4801314"/>
          </a:xfrm>
          <a:prstGeom prst="rect">
            <a:avLst/>
          </a:prstGeom>
          <a:noFill/>
        </p:spPr>
        <p:txBody>
          <a:bodyPr wrap="square" rtlCol="0">
            <a:spAutoFit/>
          </a:bodyPr>
          <a:lstStyle/>
          <a:p>
            <a:r>
              <a:rPr lang="en-US" b="0" i="0" dirty="0">
                <a:solidFill>
                  <a:srgbClr val="000000"/>
                </a:solidFill>
                <a:effectLst/>
                <a:latin typeface="Helvetica" panose="020B0604020202020204" pitchFamily="34" charset="0"/>
              </a:rPr>
              <a:t>It's important to reiterate that the </a:t>
            </a:r>
            <a:r>
              <a:rPr lang="en-US" b="0" i="1" dirty="0">
                <a:solidFill>
                  <a:srgbClr val="000000"/>
                </a:solidFill>
                <a:effectLst/>
                <a:latin typeface="Helvetica" panose="020B0604020202020204" pitchFamily="34" charset="0"/>
              </a:rPr>
              <a:t>p</a:t>
            </a:r>
            <a:r>
              <a:rPr lang="en-US" b="0" i="0" dirty="0">
                <a:solidFill>
                  <a:srgbClr val="000000"/>
                </a:solidFill>
                <a:effectLst/>
                <a:latin typeface="Helvetica" panose="020B0604020202020204" pitchFamily="34" charset="0"/>
              </a:rPr>
              <a:t>-value returned by a statistical test is the probability of obtaining the given test statistic from your data if the two features are independent.</a:t>
            </a:r>
          </a:p>
          <a:p>
            <a:endParaRPr lang="en-US" dirty="0">
              <a:solidFill>
                <a:srgbClr val="000000"/>
              </a:solidFill>
              <a:latin typeface="Helvetica" panose="020B0604020202020204" pitchFamily="34" charset="0"/>
            </a:endParaRPr>
          </a:p>
          <a:p>
            <a:r>
              <a:rPr lang="en-US" b="0" i="0" dirty="0">
                <a:solidFill>
                  <a:srgbClr val="000000"/>
                </a:solidFill>
                <a:effectLst/>
                <a:latin typeface="Helvetica" panose="020B0604020202020204" pitchFamily="34" charset="0"/>
              </a:rPr>
              <a:t>This is </a:t>
            </a:r>
            <a:r>
              <a:rPr lang="en-US" b="1" i="0" dirty="0">
                <a:solidFill>
                  <a:srgbClr val="000000"/>
                </a:solidFill>
                <a:effectLst/>
                <a:latin typeface="Helvetica" panose="020B0604020202020204" pitchFamily="34" charset="0"/>
              </a:rPr>
              <a:t>not</a:t>
            </a:r>
            <a:r>
              <a:rPr lang="en-US" b="0" i="0" dirty="0">
                <a:solidFill>
                  <a:srgbClr val="000000"/>
                </a:solidFill>
                <a:effectLst/>
                <a:latin typeface="Helvetica" panose="020B0604020202020204" pitchFamily="34" charset="0"/>
              </a:rPr>
              <a:t> the same as the probability of the variables being independent</a:t>
            </a:r>
          </a:p>
          <a:p>
            <a:endParaRPr lang="en-US" b="0" i="0" dirty="0">
              <a:solidFill>
                <a:srgbClr val="000000"/>
              </a:solidFill>
              <a:effectLst/>
              <a:latin typeface="Helvetica" panose="020B0604020202020204" pitchFamily="34" charset="0"/>
            </a:endParaRPr>
          </a:p>
          <a:p>
            <a:pPr algn="l"/>
            <a:r>
              <a:rPr lang="en-US" b="0" i="0" dirty="0">
                <a:solidFill>
                  <a:srgbClr val="000000"/>
                </a:solidFill>
                <a:effectLst/>
                <a:latin typeface="Helvetica" panose="020B0604020202020204" pitchFamily="34" charset="0"/>
              </a:rPr>
              <a:t>As a data scientist, it's important to focus on your goal of building a predictive model when evaluating features. Try to avoid drawing final conclusions about the dependence or independence of your features based on the results of statistical tests - leave that to the statisticians. Instead, focus on their </a:t>
            </a:r>
            <a:r>
              <a:rPr lang="en-US" b="0" i="1" dirty="0">
                <a:solidFill>
                  <a:srgbClr val="000000"/>
                </a:solidFill>
                <a:effectLst/>
                <a:latin typeface="Helvetica" panose="020B0604020202020204" pitchFamily="34" charset="0"/>
              </a:rPr>
              <a:t>relative value</a:t>
            </a:r>
            <a:r>
              <a:rPr lang="en-US" b="0" i="0" dirty="0">
                <a:solidFill>
                  <a:srgbClr val="000000"/>
                </a:solidFill>
                <a:effectLst/>
                <a:latin typeface="Helvetica" panose="020B0604020202020204" pitchFamily="34" charset="0"/>
              </a:rPr>
              <a:t> in terms of your model and the other features. </a:t>
            </a:r>
          </a:p>
          <a:p>
            <a:pPr algn="l"/>
            <a:endParaRPr lang="en-US" b="0" i="0" dirty="0">
              <a:solidFill>
                <a:srgbClr val="000000"/>
              </a:solidFill>
              <a:effectLst/>
              <a:latin typeface="Helvetica" panose="020B0604020202020204" pitchFamily="34" charset="0"/>
            </a:endParaRPr>
          </a:p>
          <a:p>
            <a:pPr algn="l">
              <a:buFont typeface="Arial" panose="020B0604020202020204" pitchFamily="34" charset="0"/>
              <a:buChar char="•"/>
            </a:pPr>
            <a:r>
              <a:rPr lang="en-US" b="0" i="0" dirty="0">
                <a:solidFill>
                  <a:srgbClr val="000000"/>
                </a:solidFill>
                <a:effectLst/>
                <a:latin typeface="Helvetica" panose="020B0604020202020204" pitchFamily="34" charset="0"/>
              </a:rPr>
              <a:t>If a test indicates a predictor and response are independent due to a high </a:t>
            </a:r>
            <a:r>
              <a:rPr lang="en-US" b="0" i="1" dirty="0">
                <a:solidFill>
                  <a:srgbClr val="000000"/>
                </a:solidFill>
                <a:effectLst/>
                <a:latin typeface="Helvetica" panose="020B0604020202020204" pitchFamily="34" charset="0"/>
              </a:rPr>
              <a:t>p</a:t>
            </a:r>
            <a:r>
              <a:rPr lang="en-US" b="0" i="0" dirty="0">
                <a:solidFill>
                  <a:srgbClr val="000000"/>
                </a:solidFill>
                <a:effectLst/>
                <a:latin typeface="Helvetica" panose="020B0604020202020204" pitchFamily="34" charset="0"/>
              </a:rPr>
              <a:t>-value, then retaining that predictor will most likely not provide much predictive power.</a:t>
            </a:r>
          </a:p>
          <a:p>
            <a:pPr algn="l">
              <a:buFont typeface="Arial" panose="020B0604020202020204" pitchFamily="34" charset="0"/>
              <a:buChar char="•"/>
            </a:pPr>
            <a:r>
              <a:rPr lang="en-US" b="0" i="0" dirty="0">
                <a:solidFill>
                  <a:srgbClr val="000000"/>
                </a:solidFill>
                <a:effectLst/>
                <a:latin typeface="Helvetica" panose="020B0604020202020204" pitchFamily="34" charset="0"/>
              </a:rPr>
              <a:t>If you are comparing multiple predictor features, then predictors with lower p-values will likely add more predictive power than features with higher p-values and should therefore be given precedence when selecting features.</a:t>
            </a:r>
          </a:p>
          <a:p>
            <a:endParaRPr lang="es-MX" dirty="0"/>
          </a:p>
        </p:txBody>
      </p:sp>
    </p:spTree>
    <p:extLst>
      <p:ext uri="{BB962C8B-B14F-4D97-AF65-F5344CB8AC3E}">
        <p14:creationId xmlns:p14="http://schemas.microsoft.com/office/powerpoint/2010/main" val="11522982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4DEE1DA-1503-46A8-8482-770CDA49787E}"/>
              </a:ext>
            </a:extLst>
          </p:cNvPr>
          <p:cNvSpPr txBox="1"/>
          <p:nvPr/>
        </p:nvSpPr>
        <p:spPr>
          <a:xfrm>
            <a:off x="596347" y="1176278"/>
            <a:ext cx="10999305" cy="5078313"/>
          </a:xfrm>
          <a:prstGeom prst="rect">
            <a:avLst/>
          </a:prstGeom>
          <a:noFill/>
        </p:spPr>
        <p:txBody>
          <a:bodyPr wrap="square" rtlCol="0">
            <a:spAutoFit/>
          </a:bodyPr>
          <a:lstStyle/>
          <a:p>
            <a:r>
              <a:rPr lang="en-US" sz="2400" dirty="0">
                <a:solidFill>
                  <a:srgbClr val="000000"/>
                </a:solidFill>
                <a:latin typeface="Helvetica" panose="020B0604020202020204" pitchFamily="34" charset="0"/>
              </a:rPr>
              <a:t>Statistical test</a:t>
            </a:r>
            <a:r>
              <a:rPr lang="en-US" sz="2400" b="0" i="0" dirty="0">
                <a:solidFill>
                  <a:srgbClr val="000000"/>
                </a:solidFill>
                <a:effectLst/>
                <a:latin typeface="Helvetica" panose="020B0604020202020204" pitchFamily="34" charset="0"/>
              </a:rPr>
              <a:t> only provides an overall measure</a:t>
            </a:r>
          </a:p>
          <a:p>
            <a:endParaRPr lang="en-US" sz="2400" b="0" i="0" dirty="0">
              <a:solidFill>
                <a:srgbClr val="000000"/>
              </a:solidFill>
              <a:effectLst/>
              <a:latin typeface="Helvetica" panose="020B0604020202020204" pitchFamily="34" charset="0"/>
            </a:endParaRPr>
          </a:p>
          <a:p>
            <a:r>
              <a:rPr lang="en-US" sz="2400" b="0" i="0" dirty="0">
                <a:solidFill>
                  <a:srgbClr val="000000"/>
                </a:solidFill>
                <a:effectLst/>
                <a:latin typeface="Helvetica" panose="020B0604020202020204" pitchFamily="34" charset="0"/>
              </a:rPr>
              <a:t>This additional context can help guide feature evaluation and selection or lead you to engineer better features</a:t>
            </a:r>
          </a:p>
          <a:p>
            <a:endParaRPr lang="en-US" sz="2400" b="0" i="0" dirty="0">
              <a:solidFill>
                <a:srgbClr val="000000"/>
              </a:solidFill>
              <a:effectLst/>
              <a:latin typeface="Helvetica" panose="020B0604020202020204" pitchFamily="34" charset="0"/>
            </a:endParaRPr>
          </a:p>
          <a:p>
            <a:r>
              <a:rPr lang="en-US" sz="2400" b="0" i="0" dirty="0">
                <a:solidFill>
                  <a:srgbClr val="000000"/>
                </a:solidFill>
                <a:effectLst/>
                <a:latin typeface="Helvetica" panose="020B0604020202020204" pitchFamily="34" charset="0"/>
              </a:rPr>
              <a:t>It can also help you estimate model performance and anticipate potential issues where the predictive power of your feature set is lacking. </a:t>
            </a:r>
          </a:p>
          <a:p>
            <a:endParaRPr lang="en-US" sz="2400" b="0" i="0" dirty="0">
              <a:solidFill>
                <a:srgbClr val="000000"/>
              </a:solidFill>
              <a:effectLst/>
              <a:latin typeface="Helvetica" panose="020B0604020202020204" pitchFamily="34" charset="0"/>
            </a:endParaRPr>
          </a:p>
          <a:p>
            <a:r>
              <a:rPr lang="en-US" sz="2400" b="0" i="0" dirty="0">
                <a:solidFill>
                  <a:srgbClr val="000000"/>
                </a:solidFill>
                <a:effectLst/>
                <a:latin typeface="Helvetica" panose="020B0604020202020204" pitchFamily="34" charset="0"/>
              </a:rPr>
              <a:t>The visualizations used in this script (box plots, heatmaps, scatter plots) can provide you with this valuable information, and, when possible, it's recommended that you include these visualizations in your feature evaluation and selection workflow.</a:t>
            </a:r>
          </a:p>
          <a:p>
            <a:endParaRPr lang="en-US" b="0" i="0" dirty="0">
              <a:solidFill>
                <a:srgbClr val="000000"/>
              </a:solidFill>
              <a:effectLst/>
              <a:latin typeface="Helvetica" panose="020B0604020202020204" pitchFamily="34" charset="0"/>
            </a:endParaRPr>
          </a:p>
          <a:p>
            <a:endParaRPr lang="es-MX" dirty="0"/>
          </a:p>
        </p:txBody>
      </p:sp>
    </p:spTree>
    <p:extLst>
      <p:ext uri="{BB962C8B-B14F-4D97-AF65-F5344CB8AC3E}">
        <p14:creationId xmlns:p14="http://schemas.microsoft.com/office/powerpoint/2010/main" val="40522403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A513C811-B7E8-4412-83B6-7860C7B8FC0C}"/>
              </a:ext>
            </a:extLst>
          </p:cNvPr>
          <p:cNvPicPr>
            <a:picLocks noChangeAspect="1"/>
          </p:cNvPicPr>
          <p:nvPr/>
        </p:nvPicPr>
        <p:blipFill>
          <a:blip r:embed="rId2"/>
          <a:stretch>
            <a:fillRect/>
          </a:stretch>
        </p:blipFill>
        <p:spPr>
          <a:xfrm>
            <a:off x="287640" y="164202"/>
            <a:ext cx="3973789" cy="2651161"/>
          </a:xfrm>
          <a:prstGeom prst="rect">
            <a:avLst/>
          </a:prstGeom>
        </p:spPr>
      </p:pic>
      <p:pic>
        <p:nvPicPr>
          <p:cNvPr id="5" name="Imagen 4">
            <a:extLst>
              <a:ext uri="{FF2B5EF4-FFF2-40B4-BE49-F238E27FC236}">
                <a16:creationId xmlns:a16="http://schemas.microsoft.com/office/drawing/2014/main" id="{561DF98C-8086-4523-ACBB-389D8A87F016}"/>
              </a:ext>
            </a:extLst>
          </p:cNvPr>
          <p:cNvPicPr>
            <a:picLocks noChangeAspect="1"/>
          </p:cNvPicPr>
          <p:nvPr/>
        </p:nvPicPr>
        <p:blipFill>
          <a:blip r:embed="rId3"/>
          <a:stretch>
            <a:fillRect/>
          </a:stretch>
        </p:blipFill>
        <p:spPr>
          <a:xfrm>
            <a:off x="6548284" y="0"/>
            <a:ext cx="5670755" cy="2815363"/>
          </a:xfrm>
          <a:prstGeom prst="rect">
            <a:avLst/>
          </a:prstGeom>
        </p:spPr>
      </p:pic>
      <p:pic>
        <p:nvPicPr>
          <p:cNvPr id="9" name="Imagen 8">
            <a:extLst>
              <a:ext uri="{FF2B5EF4-FFF2-40B4-BE49-F238E27FC236}">
                <a16:creationId xmlns:a16="http://schemas.microsoft.com/office/drawing/2014/main" id="{D4105D92-2409-4E96-A121-4A04E285C720}"/>
              </a:ext>
            </a:extLst>
          </p:cNvPr>
          <p:cNvPicPr>
            <a:picLocks noChangeAspect="1"/>
          </p:cNvPicPr>
          <p:nvPr/>
        </p:nvPicPr>
        <p:blipFill>
          <a:blip r:embed="rId4"/>
          <a:stretch>
            <a:fillRect/>
          </a:stretch>
        </p:blipFill>
        <p:spPr>
          <a:xfrm>
            <a:off x="3118467" y="2815363"/>
            <a:ext cx="5955066" cy="3422875"/>
          </a:xfrm>
          <a:prstGeom prst="rect">
            <a:avLst/>
          </a:prstGeom>
        </p:spPr>
      </p:pic>
    </p:spTree>
    <p:extLst>
      <p:ext uri="{BB962C8B-B14F-4D97-AF65-F5344CB8AC3E}">
        <p14:creationId xmlns:p14="http://schemas.microsoft.com/office/powerpoint/2010/main" val="22195340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3F42C0B-DF59-49CE-89B3-73B73A9E2C6E}"/>
              </a:ext>
            </a:extLst>
          </p:cNvPr>
          <p:cNvPicPr>
            <a:picLocks noChangeAspect="1"/>
          </p:cNvPicPr>
          <p:nvPr/>
        </p:nvPicPr>
        <p:blipFill>
          <a:blip r:embed="rId2"/>
          <a:stretch>
            <a:fillRect/>
          </a:stretch>
        </p:blipFill>
        <p:spPr>
          <a:xfrm>
            <a:off x="6228522" y="1814082"/>
            <a:ext cx="5261113" cy="4193501"/>
          </a:xfrm>
          <a:prstGeom prst="rect">
            <a:avLst/>
          </a:prstGeom>
        </p:spPr>
      </p:pic>
      <p:pic>
        <p:nvPicPr>
          <p:cNvPr id="5" name="Imagen 4">
            <a:extLst>
              <a:ext uri="{FF2B5EF4-FFF2-40B4-BE49-F238E27FC236}">
                <a16:creationId xmlns:a16="http://schemas.microsoft.com/office/drawing/2014/main" id="{E18230A9-B8BF-4281-97B6-56FAEBB69EF2}"/>
              </a:ext>
            </a:extLst>
          </p:cNvPr>
          <p:cNvPicPr>
            <a:picLocks noChangeAspect="1"/>
          </p:cNvPicPr>
          <p:nvPr/>
        </p:nvPicPr>
        <p:blipFill>
          <a:blip r:embed="rId3"/>
          <a:stretch>
            <a:fillRect/>
          </a:stretch>
        </p:blipFill>
        <p:spPr>
          <a:xfrm>
            <a:off x="291548" y="209952"/>
            <a:ext cx="5163170" cy="3856271"/>
          </a:xfrm>
          <a:prstGeom prst="rect">
            <a:avLst/>
          </a:prstGeom>
        </p:spPr>
      </p:pic>
    </p:spTree>
    <p:extLst>
      <p:ext uri="{BB962C8B-B14F-4D97-AF65-F5344CB8AC3E}">
        <p14:creationId xmlns:p14="http://schemas.microsoft.com/office/powerpoint/2010/main" val="16502668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DF1636B-C743-40E2-8D1B-806C77A39425}"/>
              </a:ext>
            </a:extLst>
          </p:cNvPr>
          <p:cNvPicPr>
            <a:picLocks noChangeAspect="1"/>
          </p:cNvPicPr>
          <p:nvPr/>
        </p:nvPicPr>
        <p:blipFill>
          <a:blip r:embed="rId2"/>
          <a:stretch>
            <a:fillRect/>
          </a:stretch>
        </p:blipFill>
        <p:spPr>
          <a:xfrm>
            <a:off x="235975" y="190561"/>
            <a:ext cx="6297948" cy="3390044"/>
          </a:xfrm>
          <a:prstGeom prst="rect">
            <a:avLst/>
          </a:prstGeom>
        </p:spPr>
      </p:pic>
      <p:pic>
        <p:nvPicPr>
          <p:cNvPr id="5" name="Imagen 4">
            <a:extLst>
              <a:ext uri="{FF2B5EF4-FFF2-40B4-BE49-F238E27FC236}">
                <a16:creationId xmlns:a16="http://schemas.microsoft.com/office/drawing/2014/main" id="{2077EC42-E059-4D9E-B427-86ADECA1E0CA}"/>
              </a:ext>
            </a:extLst>
          </p:cNvPr>
          <p:cNvPicPr>
            <a:picLocks noChangeAspect="1"/>
          </p:cNvPicPr>
          <p:nvPr/>
        </p:nvPicPr>
        <p:blipFill>
          <a:blip r:embed="rId3"/>
          <a:stretch>
            <a:fillRect/>
          </a:stretch>
        </p:blipFill>
        <p:spPr>
          <a:xfrm>
            <a:off x="2569837" y="4040323"/>
            <a:ext cx="6016300" cy="2817677"/>
          </a:xfrm>
          <a:prstGeom prst="rect">
            <a:avLst/>
          </a:prstGeom>
        </p:spPr>
      </p:pic>
      <p:pic>
        <p:nvPicPr>
          <p:cNvPr id="9" name="Imagen 8">
            <a:extLst>
              <a:ext uri="{FF2B5EF4-FFF2-40B4-BE49-F238E27FC236}">
                <a16:creationId xmlns:a16="http://schemas.microsoft.com/office/drawing/2014/main" id="{EE5AC132-DC93-4332-9E55-02A737BD7BC6}"/>
              </a:ext>
            </a:extLst>
          </p:cNvPr>
          <p:cNvPicPr>
            <a:picLocks noChangeAspect="1"/>
          </p:cNvPicPr>
          <p:nvPr/>
        </p:nvPicPr>
        <p:blipFill>
          <a:blip r:embed="rId4"/>
          <a:stretch>
            <a:fillRect/>
          </a:stretch>
        </p:blipFill>
        <p:spPr>
          <a:xfrm>
            <a:off x="6602975" y="190561"/>
            <a:ext cx="5353050" cy="3440166"/>
          </a:xfrm>
          <a:prstGeom prst="rect">
            <a:avLst/>
          </a:prstGeom>
        </p:spPr>
      </p:pic>
    </p:spTree>
    <p:extLst>
      <p:ext uri="{BB962C8B-B14F-4D97-AF65-F5344CB8AC3E}">
        <p14:creationId xmlns:p14="http://schemas.microsoft.com/office/powerpoint/2010/main" val="41439276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3A948ED-09D7-4D28-AEAC-D76CAAEA25FE}"/>
              </a:ext>
            </a:extLst>
          </p:cNvPr>
          <p:cNvPicPr>
            <a:picLocks noChangeAspect="1"/>
          </p:cNvPicPr>
          <p:nvPr/>
        </p:nvPicPr>
        <p:blipFill>
          <a:blip r:embed="rId2"/>
          <a:stretch>
            <a:fillRect/>
          </a:stretch>
        </p:blipFill>
        <p:spPr>
          <a:xfrm>
            <a:off x="389756" y="276071"/>
            <a:ext cx="5706244" cy="2974297"/>
          </a:xfrm>
          <a:prstGeom prst="rect">
            <a:avLst/>
          </a:prstGeom>
        </p:spPr>
      </p:pic>
      <p:pic>
        <p:nvPicPr>
          <p:cNvPr id="5" name="Imagen 4">
            <a:extLst>
              <a:ext uri="{FF2B5EF4-FFF2-40B4-BE49-F238E27FC236}">
                <a16:creationId xmlns:a16="http://schemas.microsoft.com/office/drawing/2014/main" id="{C586C47F-EB0F-4B60-95C3-AEF4B9454142}"/>
              </a:ext>
            </a:extLst>
          </p:cNvPr>
          <p:cNvPicPr>
            <a:picLocks noChangeAspect="1"/>
          </p:cNvPicPr>
          <p:nvPr/>
        </p:nvPicPr>
        <p:blipFill>
          <a:blip r:embed="rId3"/>
          <a:stretch>
            <a:fillRect/>
          </a:stretch>
        </p:blipFill>
        <p:spPr>
          <a:xfrm>
            <a:off x="5242418" y="3408514"/>
            <a:ext cx="6746039" cy="3449486"/>
          </a:xfrm>
          <a:prstGeom prst="rect">
            <a:avLst/>
          </a:prstGeom>
        </p:spPr>
      </p:pic>
    </p:spTree>
    <p:extLst>
      <p:ext uri="{BB962C8B-B14F-4D97-AF65-F5344CB8AC3E}">
        <p14:creationId xmlns:p14="http://schemas.microsoft.com/office/powerpoint/2010/main" val="16942941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F00C2EF-BCB4-40B6-B593-B5B5F73369D9}"/>
              </a:ext>
            </a:extLst>
          </p:cNvPr>
          <p:cNvPicPr>
            <a:picLocks noChangeAspect="1"/>
          </p:cNvPicPr>
          <p:nvPr/>
        </p:nvPicPr>
        <p:blipFill>
          <a:blip r:embed="rId2"/>
          <a:stretch>
            <a:fillRect/>
          </a:stretch>
        </p:blipFill>
        <p:spPr>
          <a:xfrm>
            <a:off x="263876" y="494685"/>
            <a:ext cx="6106148" cy="2752098"/>
          </a:xfrm>
          <a:prstGeom prst="rect">
            <a:avLst/>
          </a:prstGeom>
        </p:spPr>
      </p:pic>
      <p:pic>
        <p:nvPicPr>
          <p:cNvPr id="5" name="Imagen 4">
            <a:extLst>
              <a:ext uri="{FF2B5EF4-FFF2-40B4-BE49-F238E27FC236}">
                <a16:creationId xmlns:a16="http://schemas.microsoft.com/office/drawing/2014/main" id="{E4F43831-0EE2-4A35-9DEA-10A60F429DAB}"/>
              </a:ext>
            </a:extLst>
          </p:cNvPr>
          <p:cNvPicPr>
            <a:picLocks noChangeAspect="1"/>
          </p:cNvPicPr>
          <p:nvPr/>
        </p:nvPicPr>
        <p:blipFill>
          <a:blip r:embed="rId3"/>
          <a:stretch>
            <a:fillRect/>
          </a:stretch>
        </p:blipFill>
        <p:spPr>
          <a:xfrm>
            <a:off x="5714588" y="3087757"/>
            <a:ext cx="5672933" cy="3102956"/>
          </a:xfrm>
          <a:prstGeom prst="rect">
            <a:avLst/>
          </a:prstGeom>
        </p:spPr>
      </p:pic>
    </p:spTree>
    <p:extLst>
      <p:ext uri="{BB962C8B-B14F-4D97-AF65-F5344CB8AC3E}">
        <p14:creationId xmlns:p14="http://schemas.microsoft.com/office/powerpoint/2010/main" val="4029261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C6B071D-45A2-419F-A1EF-BAA4A2D0F017}"/>
              </a:ext>
            </a:extLst>
          </p:cNvPr>
          <p:cNvPicPr>
            <a:picLocks noChangeAspect="1"/>
          </p:cNvPicPr>
          <p:nvPr/>
        </p:nvPicPr>
        <p:blipFill>
          <a:blip r:embed="rId2"/>
          <a:stretch>
            <a:fillRect/>
          </a:stretch>
        </p:blipFill>
        <p:spPr>
          <a:xfrm>
            <a:off x="1051678" y="969520"/>
            <a:ext cx="10088644" cy="4918960"/>
          </a:xfrm>
          <a:prstGeom prst="rect">
            <a:avLst/>
          </a:prstGeom>
        </p:spPr>
      </p:pic>
    </p:spTree>
    <p:extLst>
      <p:ext uri="{BB962C8B-B14F-4D97-AF65-F5344CB8AC3E}">
        <p14:creationId xmlns:p14="http://schemas.microsoft.com/office/powerpoint/2010/main" val="2787989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91258DE-98F6-44D6-9256-A387A84A6B00}"/>
              </a:ext>
            </a:extLst>
          </p:cNvPr>
          <p:cNvSpPr txBox="1"/>
          <p:nvPr/>
        </p:nvSpPr>
        <p:spPr>
          <a:xfrm>
            <a:off x="1476121" y="382603"/>
            <a:ext cx="8243065" cy="1477328"/>
          </a:xfrm>
          <a:prstGeom prst="rect">
            <a:avLst/>
          </a:prstGeom>
          <a:noFill/>
        </p:spPr>
        <p:txBody>
          <a:bodyPr wrap="square" rtlCol="0">
            <a:spAutoFit/>
          </a:bodyPr>
          <a:lstStyle/>
          <a:p>
            <a:r>
              <a:rPr lang="en-US" b="0" i="0" dirty="0">
                <a:solidFill>
                  <a:srgbClr val="000000"/>
                </a:solidFill>
                <a:effectLst/>
                <a:latin typeface="Helvetica" panose="020B0604020202020204" pitchFamily="34" charset="0"/>
              </a:rPr>
              <a:t>PCA should only be applied to continuous features</a:t>
            </a:r>
          </a:p>
          <a:p>
            <a:r>
              <a:rPr lang="en-US" dirty="0">
                <a:solidFill>
                  <a:srgbClr val="000000"/>
                </a:solidFill>
                <a:latin typeface="Helvetica" panose="020B0604020202020204" pitchFamily="34" charset="0"/>
              </a:rPr>
              <a:t>I</a:t>
            </a:r>
            <a:r>
              <a:rPr lang="en-US" b="0" i="0" dirty="0">
                <a:solidFill>
                  <a:srgbClr val="000000"/>
                </a:solidFill>
                <a:effectLst/>
                <a:latin typeface="Helvetica" panose="020B0604020202020204" pitchFamily="34" charset="0"/>
              </a:rPr>
              <a:t>t is also necessary to organize the continuous features into a matrix</a:t>
            </a:r>
          </a:p>
          <a:p>
            <a:r>
              <a:rPr lang="en-US" dirty="0">
                <a:solidFill>
                  <a:srgbClr val="000000"/>
                </a:solidFill>
                <a:latin typeface="Helvetica" panose="020B0604020202020204" pitchFamily="34" charset="0"/>
              </a:rPr>
              <a:t>T</a:t>
            </a:r>
            <a:r>
              <a:rPr lang="en-US" b="0" i="0" dirty="0">
                <a:solidFill>
                  <a:srgbClr val="000000"/>
                </a:solidFill>
                <a:effectLst/>
                <a:latin typeface="Helvetica" panose="020B0604020202020204" pitchFamily="34" charset="0"/>
              </a:rPr>
              <a:t>he features should also have 0 mean and possess similar scales</a:t>
            </a:r>
          </a:p>
          <a:p>
            <a:endParaRPr lang="en-US" b="0" i="0" dirty="0">
              <a:solidFill>
                <a:srgbClr val="000000"/>
              </a:solidFill>
              <a:effectLst/>
              <a:latin typeface="Helvetica" panose="020B0604020202020204" pitchFamily="34" charset="0"/>
            </a:endParaRPr>
          </a:p>
          <a:p>
            <a:endParaRPr lang="es-MX" dirty="0"/>
          </a:p>
        </p:txBody>
      </p:sp>
      <p:pic>
        <p:nvPicPr>
          <p:cNvPr id="4" name="Imagen 3">
            <a:extLst>
              <a:ext uri="{FF2B5EF4-FFF2-40B4-BE49-F238E27FC236}">
                <a16:creationId xmlns:a16="http://schemas.microsoft.com/office/drawing/2014/main" id="{25D0BA56-686E-4474-9649-5EFA920D6F46}"/>
              </a:ext>
            </a:extLst>
          </p:cNvPr>
          <p:cNvPicPr>
            <a:picLocks noChangeAspect="1"/>
          </p:cNvPicPr>
          <p:nvPr/>
        </p:nvPicPr>
        <p:blipFill rotWithShape="1">
          <a:blip r:embed="rId2"/>
          <a:srcRect l="5202" t="40425" r="64193" b="34401"/>
          <a:stretch/>
        </p:blipFill>
        <p:spPr>
          <a:xfrm>
            <a:off x="164120" y="1533832"/>
            <a:ext cx="5931880" cy="2743200"/>
          </a:xfrm>
          <a:prstGeom prst="rect">
            <a:avLst/>
          </a:prstGeom>
        </p:spPr>
      </p:pic>
      <p:sp>
        <p:nvSpPr>
          <p:cNvPr id="5" name="CuadroTexto 4">
            <a:extLst>
              <a:ext uri="{FF2B5EF4-FFF2-40B4-BE49-F238E27FC236}">
                <a16:creationId xmlns:a16="http://schemas.microsoft.com/office/drawing/2014/main" id="{AB8ED012-C49C-49C8-A352-2AEBFE263553}"/>
              </a:ext>
            </a:extLst>
          </p:cNvPr>
          <p:cNvSpPr txBox="1"/>
          <p:nvPr/>
        </p:nvSpPr>
        <p:spPr>
          <a:xfrm>
            <a:off x="1476121" y="4639483"/>
            <a:ext cx="9668957" cy="3077766"/>
          </a:xfrm>
          <a:prstGeom prst="rect">
            <a:avLst/>
          </a:prstGeom>
          <a:noFill/>
        </p:spPr>
        <p:txBody>
          <a:bodyPr wrap="square" rtlCol="0">
            <a:spAutoFit/>
          </a:bodyPr>
          <a:lstStyle/>
          <a:p>
            <a:r>
              <a:rPr lang="es-MX" b="0" i="0" dirty="0">
                <a:solidFill>
                  <a:srgbClr val="404040"/>
                </a:solidFill>
                <a:effectLst/>
                <a:latin typeface="Arial" panose="020B0604020202020204" pitchFamily="34" charset="0"/>
              </a:rPr>
              <a:t>P:Coeficientes de componentes principales</a:t>
            </a:r>
            <a:r>
              <a:rPr lang="es-MX" dirty="0">
                <a:solidFill>
                  <a:srgbClr val="404040"/>
                </a:solidFill>
                <a:latin typeface="Arial" panose="020B0604020202020204" pitchFamily="34" charset="0"/>
              </a:rPr>
              <a:t> (</a:t>
            </a:r>
            <a:r>
              <a:rPr lang="es-MX" b="0" i="0" dirty="0">
                <a:solidFill>
                  <a:srgbClr val="404040"/>
                </a:solidFill>
                <a:effectLst/>
                <a:latin typeface="Arial" panose="020B0604020202020204" pitchFamily="34" charset="0"/>
              </a:rPr>
              <a:t>matriz)</a:t>
            </a:r>
          </a:p>
          <a:p>
            <a:r>
              <a:rPr kumimoji="0" lang="es-MX" altLang="es-MX" sz="1800" b="0" i="0" u="none" strike="noStrike" cap="none" normalizeH="0" baseline="0" dirty="0">
                <a:ln>
                  <a:noFill/>
                </a:ln>
                <a:solidFill>
                  <a:srgbClr val="404040"/>
                </a:solidFill>
                <a:effectLst/>
                <a:latin typeface="Arial" panose="020B0604020202020204" pitchFamily="34" charset="0"/>
                <a:cs typeface="Arial" panose="020B0604020202020204" pitchFamily="34" charset="0"/>
              </a:rPr>
              <a:t>S: Puntuaciones de CP(Matriz) Filas a observaciones y columnas a componentes</a:t>
            </a:r>
          </a:p>
          <a:p>
            <a:r>
              <a:rPr lang="es-MX" altLang="es-MX" dirty="0">
                <a:solidFill>
                  <a:srgbClr val="404040"/>
                </a:solidFill>
                <a:latin typeface="Arial" panose="020B0604020202020204" pitchFamily="34" charset="0"/>
                <a:cs typeface="Arial" panose="020B0604020202020204" pitchFamily="34" charset="0"/>
              </a:rPr>
              <a:t>V: Varianza del CP valores de matriz covarianza (vector)</a:t>
            </a:r>
          </a:p>
          <a:p>
            <a:endParaRPr lang="es-MX" sz="1800" b="0" i="0" u="none" strike="noStrike" baseline="0" dirty="0">
              <a:solidFill>
                <a:srgbClr val="404040"/>
              </a:solidFill>
              <a:latin typeface="Arial" panose="020B0604020202020204" pitchFamily="34" charset="0"/>
              <a:cs typeface="Arial" panose="020B0604020202020204" pitchFamily="34" charset="0"/>
            </a:endParaRPr>
          </a:p>
          <a:p>
            <a:r>
              <a:rPr lang="pl-PL" sz="2400" b="0" i="0" u="none" strike="noStrike" baseline="0" dirty="0">
                <a:solidFill>
                  <a:srgbClr val="000000"/>
                </a:solidFill>
                <a:latin typeface="Consolas Courier"/>
              </a:rPr>
              <a:t>[P,S,V] = pca(X)</a:t>
            </a:r>
          </a:p>
          <a:p>
            <a:endParaRPr kumimoji="0" lang="es-MX" altLang="es-MX" sz="1800" b="0" i="0" u="none" strike="noStrike" cap="none" normalizeH="0" baseline="0" dirty="0">
              <a:ln>
                <a:noFill/>
              </a:ln>
              <a:solidFill>
                <a:srgbClr val="404040"/>
              </a:solidFill>
              <a:effectLst/>
              <a:latin typeface="Arial" panose="020B0604020202020204" pitchFamily="34" charset="0"/>
              <a:cs typeface="Arial" panose="020B0604020202020204" pitchFamily="34" charset="0"/>
            </a:endParaRPr>
          </a:p>
          <a:p>
            <a:endParaRPr kumimoji="0" lang="es-MX" altLang="es-MX" sz="4400" b="0" i="0" u="none" strike="noStrike" cap="none" normalizeH="0" baseline="0" dirty="0">
              <a:ln>
                <a:noFill/>
              </a:ln>
              <a:solidFill>
                <a:schemeClr val="tx1"/>
              </a:solidFill>
              <a:effectLst/>
              <a:latin typeface="Arial" panose="020B0604020202020204" pitchFamily="34" charset="0"/>
            </a:endParaRPr>
          </a:p>
          <a:p>
            <a:r>
              <a:rPr lang="es-MX" b="0" i="0" dirty="0">
                <a:solidFill>
                  <a:srgbClr val="404040"/>
                </a:solidFill>
                <a:effectLst/>
                <a:latin typeface="Arial" panose="020B0604020202020204" pitchFamily="34" charset="0"/>
              </a:rPr>
              <a:t> </a:t>
            </a:r>
          </a:p>
          <a:p>
            <a:r>
              <a:rPr lang="es-MX" b="0" i="0" dirty="0">
                <a:solidFill>
                  <a:srgbClr val="404040"/>
                </a:solidFill>
                <a:effectLst/>
                <a:latin typeface="Arial" panose="020B0604020202020204" pitchFamily="34" charset="0"/>
              </a:rPr>
              <a:t> </a:t>
            </a:r>
            <a:endParaRPr lang="es-MX" dirty="0"/>
          </a:p>
        </p:txBody>
      </p:sp>
    </p:spTree>
    <p:extLst>
      <p:ext uri="{BB962C8B-B14F-4D97-AF65-F5344CB8AC3E}">
        <p14:creationId xmlns:p14="http://schemas.microsoft.com/office/powerpoint/2010/main" val="17684569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2305241-49C8-4342-BCD3-722CF5E3E4CD}"/>
              </a:ext>
            </a:extLst>
          </p:cNvPr>
          <p:cNvPicPr>
            <a:picLocks noChangeAspect="1"/>
          </p:cNvPicPr>
          <p:nvPr/>
        </p:nvPicPr>
        <p:blipFill rotWithShape="1">
          <a:blip r:embed="rId2"/>
          <a:srcRect l="5202" t="31174" r="56088" b="47956"/>
          <a:stretch/>
        </p:blipFill>
        <p:spPr>
          <a:xfrm>
            <a:off x="0" y="-1"/>
            <a:ext cx="6325080" cy="2389239"/>
          </a:xfrm>
          <a:prstGeom prst="rect">
            <a:avLst/>
          </a:prstGeom>
        </p:spPr>
      </p:pic>
      <p:pic>
        <p:nvPicPr>
          <p:cNvPr id="7" name="Imagen 6">
            <a:extLst>
              <a:ext uri="{FF2B5EF4-FFF2-40B4-BE49-F238E27FC236}">
                <a16:creationId xmlns:a16="http://schemas.microsoft.com/office/drawing/2014/main" id="{46A1432F-B651-476D-B5E1-779DE1BCA59E}"/>
              </a:ext>
            </a:extLst>
          </p:cNvPr>
          <p:cNvPicPr>
            <a:picLocks noChangeAspect="1"/>
          </p:cNvPicPr>
          <p:nvPr/>
        </p:nvPicPr>
        <p:blipFill>
          <a:blip r:embed="rId3"/>
          <a:stretch>
            <a:fillRect/>
          </a:stretch>
        </p:blipFill>
        <p:spPr>
          <a:xfrm>
            <a:off x="7211960" y="-162234"/>
            <a:ext cx="4240641" cy="3180481"/>
          </a:xfrm>
          <a:prstGeom prst="rect">
            <a:avLst/>
          </a:prstGeom>
        </p:spPr>
      </p:pic>
      <p:pic>
        <p:nvPicPr>
          <p:cNvPr id="9" name="Imagen 8">
            <a:extLst>
              <a:ext uri="{FF2B5EF4-FFF2-40B4-BE49-F238E27FC236}">
                <a16:creationId xmlns:a16="http://schemas.microsoft.com/office/drawing/2014/main" id="{8D46314C-3B57-4AB0-AFAC-C741B61E9C39}"/>
              </a:ext>
            </a:extLst>
          </p:cNvPr>
          <p:cNvPicPr>
            <a:picLocks noChangeAspect="1"/>
          </p:cNvPicPr>
          <p:nvPr/>
        </p:nvPicPr>
        <p:blipFill rotWithShape="1">
          <a:blip r:embed="rId4"/>
          <a:srcRect l="5822" t="32895" r="19193" b="58929"/>
          <a:stretch/>
        </p:blipFill>
        <p:spPr>
          <a:xfrm>
            <a:off x="183852" y="2984679"/>
            <a:ext cx="11824296" cy="724872"/>
          </a:xfrm>
          <a:prstGeom prst="rect">
            <a:avLst/>
          </a:prstGeom>
        </p:spPr>
      </p:pic>
      <p:pic>
        <p:nvPicPr>
          <p:cNvPr id="11" name="Imagen 10">
            <a:extLst>
              <a:ext uri="{FF2B5EF4-FFF2-40B4-BE49-F238E27FC236}">
                <a16:creationId xmlns:a16="http://schemas.microsoft.com/office/drawing/2014/main" id="{2FEC9A29-4A2F-40AB-8E77-DDF95656E514}"/>
              </a:ext>
            </a:extLst>
          </p:cNvPr>
          <p:cNvPicPr>
            <a:picLocks noChangeAspect="1"/>
          </p:cNvPicPr>
          <p:nvPr/>
        </p:nvPicPr>
        <p:blipFill>
          <a:blip r:embed="rId5"/>
          <a:stretch>
            <a:fillRect/>
          </a:stretch>
        </p:blipFill>
        <p:spPr>
          <a:xfrm>
            <a:off x="5220929" y="3317620"/>
            <a:ext cx="7605252" cy="3802626"/>
          </a:xfrm>
          <a:prstGeom prst="rect">
            <a:avLst/>
          </a:prstGeom>
        </p:spPr>
      </p:pic>
    </p:spTree>
    <p:extLst>
      <p:ext uri="{BB962C8B-B14F-4D97-AF65-F5344CB8AC3E}">
        <p14:creationId xmlns:p14="http://schemas.microsoft.com/office/powerpoint/2010/main" val="23899176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A69DCDF-EC0E-495D-A49E-7E02689CB166}"/>
              </a:ext>
            </a:extLst>
          </p:cNvPr>
          <p:cNvPicPr>
            <a:picLocks noChangeAspect="1"/>
          </p:cNvPicPr>
          <p:nvPr/>
        </p:nvPicPr>
        <p:blipFill rotWithShape="1">
          <a:blip r:embed="rId2"/>
          <a:srcRect l="5202" t="31174" r="64919" b="42577"/>
          <a:stretch/>
        </p:blipFill>
        <p:spPr>
          <a:xfrm>
            <a:off x="223149" y="304800"/>
            <a:ext cx="6627067" cy="3273287"/>
          </a:xfrm>
          <a:prstGeom prst="rect">
            <a:avLst/>
          </a:prstGeom>
        </p:spPr>
      </p:pic>
      <p:pic>
        <p:nvPicPr>
          <p:cNvPr id="5" name="Imagen 4">
            <a:extLst>
              <a:ext uri="{FF2B5EF4-FFF2-40B4-BE49-F238E27FC236}">
                <a16:creationId xmlns:a16="http://schemas.microsoft.com/office/drawing/2014/main" id="{379C25D5-4116-4E41-99EA-DA959FFAB69B}"/>
              </a:ext>
            </a:extLst>
          </p:cNvPr>
          <p:cNvPicPr>
            <a:picLocks noChangeAspect="1"/>
          </p:cNvPicPr>
          <p:nvPr/>
        </p:nvPicPr>
        <p:blipFill>
          <a:blip r:embed="rId3"/>
          <a:stretch>
            <a:fillRect/>
          </a:stretch>
        </p:blipFill>
        <p:spPr>
          <a:xfrm>
            <a:off x="7161623" y="2644319"/>
            <a:ext cx="4937612" cy="3703209"/>
          </a:xfrm>
          <a:prstGeom prst="rect">
            <a:avLst/>
          </a:prstGeom>
        </p:spPr>
      </p:pic>
    </p:spTree>
    <p:extLst>
      <p:ext uri="{BB962C8B-B14F-4D97-AF65-F5344CB8AC3E}">
        <p14:creationId xmlns:p14="http://schemas.microsoft.com/office/powerpoint/2010/main" val="26977697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3479DAE-D5F7-4FE6-8379-3515E0216391}"/>
              </a:ext>
            </a:extLst>
          </p:cNvPr>
          <p:cNvPicPr>
            <a:picLocks noChangeAspect="1"/>
          </p:cNvPicPr>
          <p:nvPr/>
        </p:nvPicPr>
        <p:blipFill rotWithShape="1">
          <a:blip r:embed="rId2"/>
          <a:srcRect l="5323" t="35262" r="43387" b="36768"/>
          <a:stretch/>
        </p:blipFill>
        <p:spPr>
          <a:xfrm>
            <a:off x="4731026" y="112482"/>
            <a:ext cx="7368209" cy="2705982"/>
          </a:xfrm>
          <a:prstGeom prst="rect">
            <a:avLst/>
          </a:prstGeom>
        </p:spPr>
      </p:pic>
      <p:pic>
        <p:nvPicPr>
          <p:cNvPr id="7" name="Imagen 6">
            <a:extLst>
              <a:ext uri="{FF2B5EF4-FFF2-40B4-BE49-F238E27FC236}">
                <a16:creationId xmlns:a16="http://schemas.microsoft.com/office/drawing/2014/main" id="{7456A738-849D-48AA-B0B4-4775EF903845}"/>
              </a:ext>
            </a:extLst>
          </p:cNvPr>
          <p:cNvPicPr>
            <a:picLocks noChangeAspect="1"/>
          </p:cNvPicPr>
          <p:nvPr/>
        </p:nvPicPr>
        <p:blipFill rotWithShape="1">
          <a:blip r:embed="rId3"/>
          <a:srcRect l="6169" t="36983" r="51976" b="11423"/>
          <a:stretch/>
        </p:blipFill>
        <p:spPr>
          <a:xfrm>
            <a:off x="92765" y="2671513"/>
            <a:ext cx="5168348" cy="3581925"/>
          </a:xfrm>
          <a:prstGeom prst="rect">
            <a:avLst/>
          </a:prstGeom>
        </p:spPr>
      </p:pic>
      <p:sp>
        <p:nvSpPr>
          <p:cNvPr id="2" name="CuadroTexto 1">
            <a:extLst>
              <a:ext uri="{FF2B5EF4-FFF2-40B4-BE49-F238E27FC236}">
                <a16:creationId xmlns:a16="http://schemas.microsoft.com/office/drawing/2014/main" id="{35ECEE7F-8596-4064-AAC3-B0BD29A483C9}"/>
              </a:ext>
            </a:extLst>
          </p:cNvPr>
          <p:cNvSpPr txBox="1"/>
          <p:nvPr/>
        </p:nvSpPr>
        <p:spPr>
          <a:xfrm>
            <a:off x="5950226" y="3429000"/>
            <a:ext cx="5380383" cy="2585323"/>
          </a:xfrm>
          <a:prstGeom prst="rect">
            <a:avLst/>
          </a:prstGeom>
          <a:noFill/>
        </p:spPr>
        <p:txBody>
          <a:bodyPr wrap="square" rtlCol="0">
            <a:spAutoFit/>
          </a:bodyPr>
          <a:lstStyle/>
          <a:p>
            <a:pPr algn="l"/>
            <a:r>
              <a:rPr lang="es-MX" b="1" dirty="0" err="1">
                <a:solidFill>
                  <a:srgbClr val="C45400"/>
                </a:solidFill>
                <a:effectLst/>
                <a:latin typeface="Arial" panose="020B0604020202020204" pitchFamily="34" charset="0"/>
              </a:rPr>
              <a:t>fitgmdist</a:t>
            </a:r>
            <a:endParaRPr lang="es-MX" b="1" dirty="0">
              <a:solidFill>
                <a:srgbClr val="C45400"/>
              </a:solidFill>
              <a:effectLst/>
              <a:latin typeface="Arial" panose="020B0604020202020204" pitchFamily="34" charset="0"/>
            </a:endParaRPr>
          </a:p>
          <a:p>
            <a:pPr algn="l"/>
            <a:r>
              <a:rPr lang="es-MX" b="0" i="0" dirty="0">
                <a:solidFill>
                  <a:srgbClr val="6A6A6A"/>
                </a:solidFill>
                <a:effectLst/>
                <a:latin typeface="Arial" panose="020B0604020202020204" pitchFamily="34" charset="0"/>
              </a:rPr>
              <a:t>Ajustar el modelo de mezcla gaussiana a los datos </a:t>
            </a:r>
          </a:p>
          <a:p>
            <a:pPr algn="l"/>
            <a:r>
              <a:rPr lang="en-US" b="1" dirty="0">
                <a:solidFill>
                  <a:srgbClr val="C45400"/>
                </a:solidFill>
                <a:effectLst/>
                <a:latin typeface="Arial" panose="020B0604020202020204" pitchFamily="34" charset="0"/>
              </a:rPr>
              <a:t>cluster</a:t>
            </a:r>
          </a:p>
          <a:p>
            <a:pPr algn="l"/>
            <a:r>
              <a:rPr lang="en-US" b="0" i="0" dirty="0">
                <a:solidFill>
                  <a:srgbClr val="6A6A6A"/>
                </a:solidFill>
                <a:effectLst/>
                <a:latin typeface="Arial" panose="020B0604020202020204" pitchFamily="34" charset="0"/>
              </a:rPr>
              <a:t>Construct agglomerative clusters from linkages</a:t>
            </a:r>
          </a:p>
          <a:p>
            <a:pPr algn="l"/>
            <a:r>
              <a:rPr lang="es-MX" b="1" dirty="0">
                <a:solidFill>
                  <a:srgbClr val="C45400"/>
                </a:solidFill>
                <a:effectLst/>
                <a:latin typeface="Arial" panose="020B0604020202020204" pitchFamily="34" charset="0"/>
              </a:rPr>
              <a:t>jet</a:t>
            </a:r>
          </a:p>
          <a:p>
            <a:pPr algn="l"/>
            <a:r>
              <a:rPr lang="es-MX" b="0" i="0" dirty="0">
                <a:solidFill>
                  <a:srgbClr val="6A6A6A"/>
                </a:solidFill>
                <a:effectLst/>
                <a:latin typeface="Arial" panose="020B0604020202020204" pitchFamily="34" charset="0"/>
              </a:rPr>
              <a:t>Jet </a:t>
            </a:r>
            <a:r>
              <a:rPr lang="es-MX" b="0" i="0" dirty="0" err="1">
                <a:solidFill>
                  <a:srgbClr val="6A6A6A"/>
                </a:solidFill>
                <a:effectLst/>
                <a:latin typeface="Arial" panose="020B0604020202020204" pitchFamily="34" charset="0"/>
              </a:rPr>
              <a:t>colormap</a:t>
            </a:r>
            <a:r>
              <a:rPr lang="es-MX" b="0" i="0" dirty="0">
                <a:solidFill>
                  <a:srgbClr val="6A6A6A"/>
                </a:solidFill>
                <a:effectLst/>
                <a:latin typeface="Arial" panose="020B0604020202020204" pitchFamily="34" charset="0"/>
              </a:rPr>
              <a:t> array</a:t>
            </a:r>
          </a:p>
          <a:p>
            <a:pPr algn="l"/>
            <a:r>
              <a:rPr lang="en-US" b="1" dirty="0" err="1">
                <a:solidFill>
                  <a:srgbClr val="C45400"/>
                </a:solidFill>
                <a:effectLst/>
                <a:latin typeface="Arial" panose="020B0604020202020204" pitchFamily="34" charset="0"/>
              </a:rPr>
              <a:t>statset</a:t>
            </a:r>
            <a:endParaRPr lang="en-US" b="1" dirty="0">
              <a:solidFill>
                <a:srgbClr val="C45400"/>
              </a:solidFill>
              <a:effectLst/>
              <a:latin typeface="Arial" panose="020B0604020202020204" pitchFamily="34" charset="0"/>
            </a:endParaRPr>
          </a:p>
          <a:p>
            <a:pPr algn="l"/>
            <a:r>
              <a:rPr lang="en-US" b="0" i="0" dirty="0">
                <a:solidFill>
                  <a:srgbClr val="6A6A6A"/>
                </a:solidFill>
                <a:effectLst/>
                <a:latin typeface="Arial" panose="020B0604020202020204" pitchFamily="34" charset="0"/>
              </a:rPr>
              <a:t>Create statistics options structure</a:t>
            </a:r>
          </a:p>
          <a:p>
            <a:pPr algn="l"/>
            <a:endParaRPr lang="es-MX" b="0" i="0" dirty="0">
              <a:solidFill>
                <a:srgbClr val="6A6A6A"/>
              </a:solidFill>
              <a:effectLst/>
              <a:latin typeface="Arial" panose="020B0604020202020204" pitchFamily="34" charset="0"/>
            </a:endParaRPr>
          </a:p>
        </p:txBody>
      </p:sp>
    </p:spTree>
    <p:extLst>
      <p:ext uri="{BB962C8B-B14F-4D97-AF65-F5344CB8AC3E}">
        <p14:creationId xmlns:p14="http://schemas.microsoft.com/office/powerpoint/2010/main" val="23453218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8331885D-7271-48AD-A3DA-3EA32E4C8DFC}"/>
              </a:ext>
            </a:extLst>
          </p:cNvPr>
          <p:cNvSpPr txBox="1"/>
          <p:nvPr/>
        </p:nvSpPr>
        <p:spPr>
          <a:xfrm>
            <a:off x="1126435" y="390938"/>
            <a:ext cx="4253947" cy="646331"/>
          </a:xfrm>
          <a:prstGeom prst="rect">
            <a:avLst/>
          </a:prstGeom>
          <a:noFill/>
        </p:spPr>
        <p:txBody>
          <a:bodyPr wrap="square" rtlCol="0">
            <a:spAutoFit/>
          </a:bodyPr>
          <a:lstStyle/>
          <a:p>
            <a:r>
              <a:rPr lang="es-MX" sz="1800" b="0" i="0" u="none" strike="noStrike" baseline="0" dirty="0" err="1">
                <a:solidFill>
                  <a:srgbClr val="000000"/>
                </a:solidFill>
                <a:latin typeface="Consolas Courier"/>
              </a:rPr>
              <a:t>tbl.Cluster</a:t>
            </a:r>
            <a:r>
              <a:rPr lang="es-MX" sz="1800" b="0" i="0" u="none" strike="noStrike" baseline="0" dirty="0">
                <a:solidFill>
                  <a:srgbClr val="000000"/>
                </a:solidFill>
                <a:latin typeface="Consolas Courier"/>
              </a:rPr>
              <a:t> = </a:t>
            </a:r>
            <a:r>
              <a:rPr lang="es-MX" sz="1800" b="0" i="0" u="none" strike="noStrike" baseline="0" dirty="0" err="1">
                <a:solidFill>
                  <a:srgbClr val="000000"/>
                </a:solidFill>
                <a:latin typeface="Consolas Courier"/>
              </a:rPr>
              <a:t>clst</a:t>
            </a:r>
            <a:r>
              <a:rPr lang="es-MX" sz="1800" b="0" i="0" u="none" strike="noStrike" baseline="0" dirty="0">
                <a:solidFill>
                  <a:srgbClr val="000000"/>
                </a:solidFill>
                <a:latin typeface="Consolas Courier"/>
              </a:rPr>
              <a:t>;</a:t>
            </a:r>
          </a:p>
          <a:p>
            <a:endParaRPr lang="es-MX" dirty="0"/>
          </a:p>
        </p:txBody>
      </p:sp>
      <p:pic>
        <p:nvPicPr>
          <p:cNvPr id="4" name="Imagen 3">
            <a:extLst>
              <a:ext uri="{FF2B5EF4-FFF2-40B4-BE49-F238E27FC236}">
                <a16:creationId xmlns:a16="http://schemas.microsoft.com/office/drawing/2014/main" id="{AE2F4C1C-77BC-438A-A4EC-B9DCD9CF456B}"/>
              </a:ext>
            </a:extLst>
          </p:cNvPr>
          <p:cNvPicPr>
            <a:picLocks noChangeAspect="1"/>
          </p:cNvPicPr>
          <p:nvPr/>
        </p:nvPicPr>
        <p:blipFill rotWithShape="1">
          <a:blip r:embed="rId2"/>
          <a:srcRect l="5327" t="29168" r="4347" b="36225"/>
          <a:stretch/>
        </p:blipFill>
        <p:spPr>
          <a:xfrm>
            <a:off x="66261" y="1037269"/>
            <a:ext cx="12059478" cy="3044400"/>
          </a:xfrm>
          <a:prstGeom prst="rect">
            <a:avLst/>
          </a:prstGeom>
        </p:spPr>
      </p:pic>
    </p:spTree>
    <p:extLst>
      <p:ext uri="{BB962C8B-B14F-4D97-AF65-F5344CB8AC3E}">
        <p14:creationId xmlns:p14="http://schemas.microsoft.com/office/powerpoint/2010/main" val="19449281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34022AA-698C-4B22-9268-45B9C4AB7B0B}"/>
              </a:ext>
            </a:extLst>
          </p:cNvPr>
          <p:cNvPicPr>
            <a:picLocks noChangeAspect="1"/>
          </p:cNvPicPr>
          <p:nvPr/>
        </p:nvPicPr>
        <p:blipFill rotWithShape="1">
          <a:blip r:embed="rId2"/>
          <a:srcRect l="5217" t="38448" r="53804" b="15733"/>
          <a:stretch/>
        </p:blipFill>
        <p:spPr>
          <a:xfrm>
            <a:off x="1" y="0"/>
            <a:ext cx="6241774" cy="3923873"/>
          </a:xfrm>
          <a:prstGeom prst="rect">
            <a:avLst/>
          </a:prstGeom>
        </p:spPr>
      </p:pic>
      <p:pic>
        <p:nvPicPr>
          <p:cNvPr id="5" name="Imagen 4">
            <a:extLst>
              <a:ext uri="{FF2B5EF4-FFF2-40B4-BE49-F238E27FC236}">
                <a16:creationId xmlns:a16="http://schemas.microsoft.com/office/drawing/2014/main" id="{85A425C5-77D1-438E-B82F-E6C09C2CBC04}"/>
              </a:ext>
            </a:extLst>
          </p:cNvPr>
          <p:cNvPicPr>
            <a:picLocks noChangeAspect="1"/>
          </p:cNvPicPr>
          <p:nvPr/>
        </p:nvPicPr>
        <p:blipFill rotWithShape="1">
          <a:blip r:embed="rId3"/>
          <a:srcRect l="4130" t="40189" r="3587" b="23465"/>
          <a:stretch/>
        </p:blipFill>
        <p:spPr>
          <a:xfrm>
            <a:off x="0" y="3923873"/>
            <a:ext cx="11966712" cy="2934127"/>
          </a:xfrm>
          <a:prstGeom prst="rect">
            <a:avLst/>
          </a:prstGeom>
        </p:spPr>
      </p:pic>
    </p:spTree>
    <p:extLst>
      <p:ext uri="{BB962C8B-B14F-4D97-AF65-F5344CB8AC3E}">
        <p14:creationId xmlns:p14="http://schemas.microsoft.com/office/powerpoint/2010/main" val="7005127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8FCB558-3B96-405A-B39A-527A4F4E16A5}"/>
              </a:ext>
            </a:extLst>
          </p:cNvPr>
          <p:cNvPicPr>
            <a:picLocks noChangeAspect="1"/>
          </p:cNvPicPr>
          <p:nvPr/>
        </p:nvPicPr>
        <p:blipFill>
          <a:blip r:embed="rId2"/>
          <a:stretch>
            <a:fillRect/>
          </a:stretch>
        </p:blipFill>
        <p:spPr>
          <a:xfrm>
            <a:off x="695532" y="709818"/>
            <a:ext cx="9589427" cy="4617555"/>
          </a:xfrm>
          <a:prstGeom prst="rect">
            <a:avLst/>
          </a:prstGeom>
        </p:spPr>
      </p:pic>
    </p:spTree>
    <p:extLst>
      <p:ext uri="{BB962C8B-B14F-4D97-AF65-F5344CB8AC3E}">
        <p14:creationId xmlns:p14="http://schemas.microsoft.com/office/powerpoint/2010/main" val="27986259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A4F0439-F24B-47AB-A6FC-F24911B39882}"/>
              </a:ext>
            </a:extLst>
          </p:cNvPr>
          <p:cNvPicPr>
            <a:picLocks noChangeAspect="1"/>
          </p:cNvPicPr>
          <p:nvPr/>
        </p:nvPicPr>
        <p:blipFill>
          <a:blip r:embed="rId2"/>
          <a:stretch>
            <a:fillRect/>
          </a:stretch>
        </p:blipFill>
        <p:spPr>
          <a:xfrm>
            <a:off x="0" y="0"/>
            <a:ext cx="6808450" cy="3535680"/>
          </a:xfrm>
          <a:prstGeom prst="rect">
            <a:avLst/>
          </a:prstGeom>
        </p:spPr>
      </p:pic>
      <p:pic>
        <p:nvPicPr>
          <p:cNvPr id="5" name="Imagen 4">
            <a:extLst>
              <a:ext uri="{FF2B5EF4-FFF2-40B4-BE49-F238E27FC236}">
                <a16:creationId xmlns:a16="http://schemas.microsoft.com/office/drawing/2014/main" id="{FF49A487-2FEF-4BCD-BA99-77C8CC5DE4CD}"/>
              </a:ext>
            </a:extLst>
          </p:cNvPr>
          <p:cNvPicPr>
            <a:picLocks noChangeAspect="1"/>
          </p:cNvPicPr>
          <p:nvPr/>
        </p:nvPicPr>
        <p:blipFill>
          <a:blip r:embed="rId3"/>
          <a:stretch>
            <a:fillRect/>
          </a:stretch>
        </p:blipFill>
        <p:spPr>
          <a:xfrm>
            <a:off x="516133" y="4048042"/>
            <a:ext cx="7309276" cy="2611176"/>
          </a:xfrm>
          <a:prstGeom prst="rect">
            <a:avLst/>
          </a:prstGeom>
        </p:spPr>
      </p:pic>
      <p:pic>
        <p:nvPicPr>
          <p:cNvPr id="7" name="Imagen 6">
            <a:extLst>
              <a:ext uri="{FF2B5EF4-FFF2-40B4-BE49-F238E27FC236}">
                <a16:creationId xmlns:a16="http://schemas.microsoft.com/office/drawing/2014/main" id="{E4BB0096-E02E-4F90-A2DC-4A0CDE925B15}"/>
              </a:ext>
            </a:extLst>
          </p:cNvPr>
          <p:cNvPicPr>
            <a:picLocks noChangeAspect="1"/>
          </p:cNvPicPr>
          <p:nvPr/>
        </p:nvPicPr>
        <p:blipFill>
          <a:blip r:embed="rId4"/>
          <a:stretch>
            <a:fillRect/>
          </a:stretch>
        </p:blipFill>
        <p:spPr>
          <a:xfrm>
            <a:off x="6808450" y="0"/>
            <a:ext cx="5391150" cy="3695700"/>
          </a:xfrm>
          <a:prstGeom prst="rect">
            <a:avLst/>
          </a:prstGeom>
        </p:spPr>
      </p:pic>
      <p:sp>
        <p:nvSpPr>
          <p:cNvPr id="8" name="CuadroTexto 7">
            <a:extLst>
              <a:ext uri="{FF2B5EF4-FFF2-40B4-BE49-F238E27FC236}">
                <a16:creationId xmlns:a16="http://schemas.microsoft.com/office/drawing/2014/main" id="{C6A47AF1-325E-4C7B-9EBB-324B45B74303}"/>
              </a:ext>
            </a:extLst>
          </p:cNvPr>
          <p:cNvSpPr txBox="1"/>
          <p:nvPr/>
        </p:nvSpPr>
        <p:spPr>
          <a:xfrm>
            <a:off x="8057322" y="4267200"/>
            <a:ext cx="3737113" cy="369332"/>
          </a:xfrm>
          <a:prstGeom prst="rect">
            <a:avLst/>
          </a:prstGeom>
          <a:noFill/>
        </p:spPr>
        <p:txBody>
          <a:bodyPr wrap="square" rtlCol="0">
            <a:spAutoFit/>
          </a:bodyPr>
          <a:lstStyle/>
          <a:p>
            <a:r>
              <a:rPr lang="es-MX" dirty="0"/>
              <a:t>j</a:t>
            </a:r>
          </a:p>
        </p:txBody>
      </p:sp>
    </p:spTree>
    <p:extLst>
      <p:ext uri="{BB962C8B-B14F-4D97-AF65-F5344CB8AC3E}">
        <p14:creationId xmlns:p14="http://schemas.microsoft.com/office/powerpoint/2010/main" val="24791682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C6A47AF1-325E-4C7B-9EBB-324B45B74303}"/>
              </a:ext>
            </a:extLst>
          </p:cNvPr>
          <p:cNvSpPr txBox="1"/>
          <p:nvPr/>
        </p:nvSpPr>
        <p:spPr>
          <a:xfrm>
            <a:off x="768627" y="569843"/>
            <a:ext cx="10190921" cy="7017306"/>
          </a:xfrm>
          <a:prstGeom prst="rect">
            <a:avLst/>
          </a:prstGeom>
          <a:noFill/>
        </p:spPr>
        <p:txBody>
          <a:bodyPr wrap="square" rtlCol="0">
            <a:spAutoFit/>
          </a:bodyPr>
          <a:lstStyle/>
          <a:p>
            <a:r>
              <a:rPr lang="en-US" b="0" i="0" dirty="0">
                <a:solidFill>
                  <a:srgbClr val="000000"/>
                </a:solidFill>
                <a:effectLst/>
                <a:latin typeface="Menlo"/>
              </a:rPr>
              <a:t>load </a:t>
            </a:r>
            <a:r>
              <a:rPr lang="en-US" b="0" i="0" u="none" strike="noStrike" dirty="0" err="1">
                <a:solidFill>
                  <a:srgbClr val="A020F0"/>
                </a:solidFill>
                <a:effectLst/>
                <a:latin typeface="Menlo"/>
              </a:rPr>
              <a:t>bostemp.mat</a:t>
            </a:r>
            <a:r>
              <a:rPr lang="en-US" b="0" i="0" u="none" strike="noStrike" dirty="0">
                <a:solidFill>
                  <a:srgbClr val="A020F0"/>
                </a:solidFill>
                <a:effectLst/>
                <a:latin typeface="Menlo"/>
              </a:rPr>
              <a:t> </a:t>
            </a:r>
            <a:r>
              <a:rPr lang="en-US" b="0" i="0" u="none" strike="noStrike" dirty="0" err="1">
                <a:solidFill>
                  <a:srgbClr val="A020F0"/>
                </a:solidFill>
                <a:effectLst/>
                <a:latin typeface="Menlo"/>
              </a:rPr>
              <a:t>tempC</a:t>
            </a:r>
            <a:endParaRPr lang="en-US" b="0" i="0" dirty="0">
              <a:solidFill>
                <a:srgbClr val="000000"/>
              </a:solidFill>
              <a:effectLst/>
              <a:latin typeface="Menlo"/>
            </a:endParaRPr>
          </a:p>
          <a:p>
            <a:r>
              <a:rPr lang="en-US" b="0" i="0" dirty="0" err="1">
                <a:solidFill>
                  <a:srgbClr val="000000"/>
                </a:solidFill>
                <a:effectLst/>
                <a:latin typeface="Menlo"/>
              </a:rPr>
              <a:t>tempC</a:t>
            </a:r>
            <a:endParaRPr lang="en-US" b="0" i="0" dirty="0">
              <a:solidFill>
                <a:srgbClr val="000000"/>
              </a:solidFill>
              <a:effectLst/>
              <a:latin typeface="Menlo"/>
            </a:endParaRPr>
          </a:p>
          <a:p>
            <a:r>
              <a:rPr lang="en-US" b="0" i="0" dirty="0">
                <a:solidFill>
                  <a:srgbClr val="000000"/>
                </a:solidFill>
                <a:effectLst/>
                <a:latin typeface="Menlo"/>
              </a:rPr>
              <a:t>load </a:t>
            </a:r>
            <a:r>
              <a:rPr lang="en-US" b="0" i="0" u="none" strike="noStrike" dirty="0" err="1">
                <a:solidFill>
                  <a:srgbClr val="A020F0"/>
                </a:solidFill>
                <a:effectLst/>
                <a:latin typeface="Menlo"/>
              </a:rPr>
              <a:t>officetemp.mat</a:t>
            </a:r>
            <a:r>
              <a:rPr lang="en-US" b="0" i="0" u="none" strike="noStrike" dirty="0">
                <a:solidFill>
                  <a:srgbClr val="A020F0"/>
                </a:solidFill>
                <a:effectLst/>
                <a:latin typeface="Menlo"/>
              </a:rPr>
              <a:t> temp</a:t>
            </a:r>
            <a:endParaRPr lang="en-US" b="0" i="0" dirty="0">
              <a:solidFill>
                <a:srgbClr val="000000"/>
              </a:solidFill>
              <a:effectLst/>
              <a:latin typeface="Menlo"/>
            </a:endParaRPr>
          </a:p>
          <a:p>
            <a:r>
              <a:rPr lang="en-US" b="0" i="0" dirty="0">
                <a:solidFill>
                  <a:srgbClr val="000000"/>
                </a:solidFill>
                <a:effectLst/>
                <a:latin typeface="Menlo"/>
              </a:rPr>
              <a:t>temp</a:t>
            </a:r>
          </a:p>
          <a:p>
            <a:pPr algn="l"/>
            <a:endParaRPr lang="es-MX" sz="1800" b="0" i="0" u="none" strike="noStrike" baseline="0" dirty="0">
              <a:solidFill>
                <a:srgbClr val="000000"/>
              </a:solidFill>
              <a:latin typeface="Consolas Courier"/>
            </a:endParaRPr>
          </a:p>
          <a:p>
            <a:pPr algn="l"/>
            <a:r>
              <a:rPr lang="es-MX" sz="1800" b="0" i="0" u="none" strike="noStrike" baseline="0" dirty="0" err="1">
                <a:solidFill>
                  <a:srgbClr val="000000"/>
                </a:solidFill>
                <a:latin typeface="Consolas Courier"/>
              </a:rPr>
              <a:t>officeTemp</a:t>
            </a:r>
            <a:r>
              <a:rPr lang="es-MX" sz="1800" b="0" i="0" u="none" strike="noStrike" baseline="0" dirty="0">
                <a:solidFill>
                  <a:srgbClr val="000000"/>
                </a:solidFill>
                <a:latin typeface="Consolas Courier"/>
              </a:rPr>
              <a:t> = </a:t>
            </a:r>
            <a:r>
              <a:rPr lang="es-MX" sz="1800" b="0" i="0" u="none" strike="noStrike" baseline="0" dirty="0" err="1">
                <a:solidFill>
                  <a:srgbClr val="000000"/>
                </a:solidFill>
                <a:latin typeface="Consolas Courier"/>
              </a:rPr>
              <a:t>timetable</a:t>
            </a:r>
            <a:r>
              <a:rPr lang="es-MX" sz="1800" b="0" i="0" u="none" strike="noStrike" baseline="0" dirty="0">
                <a:solidFill>
                  <a:srgbClr val="000000"/>
                </a:solidFill>
                <a:latin typeface="Consolas Courier"/>
              </a:rPr>
              <a:t>(</a:t>
            </a:r>
            <a:r>
              <a:rPr lang="es-MX" sz="1800" b="0" i="0" u="none" strike="noStrike" baseline="0" dirty="0" err="1">
                <a:solidFill>
                  <a:srgbClr val="000000"/>
                </a:solidFill>
                <a:latin typeface="Consolas Courier"/>
              </a:rPr>
              <a:t>temp</a:t>
            </a:r>
            <a:r>
              <a:rPr lang="es-MX" sz="1800" b="0" i="0" u="none" strike="noStrike" baseline="0" dirty="0">
                <a:solidFill>
                  <a:srgbClr val="000000"/>
                </a:solidFill>
                <a:latin typeface="Consolas Courier"/>
              </a:rPr>
              <a:t>,</a:t>
            </a:r>
            <a:r>
              <a:rPr lang="es-MX" sz="1800" b="0" i="0" u="none" strike="noStrike" baseline="0" dirty="0">
                <a:solidFill>
                  <a:srgbClr val="A020F0"/>
                </a:solidFill>
                <a:latin typeface="Consolas Courier"/>
              </a:rPr>
              <a:t>'</a:t>
            </a:r>
            <a:r>
              <a:rPr lang="es-MX" sz="1800" b="0" i="0" u="none" strike="noStrike" baseline="0" dirty="0" err="1">
                <a:solidFill>
                  <a:srgbClr val="A020F0"/>
                </a:solidFill>
                <a:latin typeface="Consolas Courier"/>
              </a:rPr>
              <a:t>TimeStep</a:t>
            </a:r>
            <a:r>
              <a:rPr lang="es-MX" sz="1800" b="0" i="0" u="none" strike="noStrike" baseline="0" dirty="0">
                <a:solidFill>
                  <a:srgbClr val="A020F0"/>
                </a:solidFill>
                <a:latin typeface="Consolas Courier"/>
              </a:rPr>
              <a:t>'</a:t>
            </a:r>
            <a:r>
              <a:rPr lang="es-MX" sz="1800" b="0" i="0" u="none" strike="noStrike" baseline="0" dirty="0">
                <a:solidFill>
                  <a:srgbClr val="000000"/>
                </a:solidFill>
                <a:latin typeface="Consolas Courier"/>
              </a:rPr>
              <a:t>,minutes(30))</a:t>
            </a:r>
          </a:p>
          <a:p>
            <a:r>
              <a:rPr lang="en-US" sz="1800" b="0" i="0" u="none" strike="noStrike" baseline="0" dirty="0" err="1">
                <a:solidFill>
                  <a:srgbClr val="000000"/>
                </a:solidFill>
                <a:latin typeface="Consolas Courier"/>
              </a:rPr>
              <a:t>exactTimes</a:t>
            </a:r>
            <a:r>
              <a:rPr lang="en-US" sz="1800" b="0" i="0" u="none" strike="noStrike" baseline="0" dirty="0">
                <a:solidFill>
                  <a:srgbClr val="000000"/>
                </a:solidFill>
                <a:latin typeface="Consolas Courier"/>
              </a:rPr>
              <a:t> = datetime(2011,1,1,hoursJan,0,0)'</a:t>
            </a:r>
          </a:p>
          <a:p>
            <a:r>
              <a:rPr lang="es-MX" sz="1800" b="0" i="0" u="none" strike="noStrike" baseline="0" dirty="0">
                <a:solidFill>
                  <a:srgbClr val="000000"/>
                </a:solidFill>
                <a:latin typeface="Consolas Courier"/>
              </a:rPr>
              <a:t>bostonTemp2 = </a:t>
            </a:r>
            <a:r>
              <a:rPr lang="es-MX" sz="1800" b="0" i="0" u="none" strike="noStrike" baseline="0" dirty="0" err="1">
                <a:solidFill>
                  <a:srgbClr val="000000"/>
                </a:solidFill>
                <a:latin typeface="Consolas Courier"/>
              </a:rPr>
              <a:t>timetable</a:t>
            </a:r>
            <a:r>
              <a:rPr lang="es-MX" sz="1800" b="0" i="0" u="none" strike="noStrike" baseline="0" dirty="0">
                <a:solidFill>
                  <a:srgbClr val="000000"/>
                </a:solidFill>
                <a:latin typeface="Consolas Courier"/>
              </a:rPr>
              <a:t>(</a:t>
            </a:r>
            <a:r>
              <a:rPr lang="es-MX" sz="1800" b="0" i="0" u="none" strike="noStrike" baseline="0" dirty="0" err="1">
                <a:solidFill>
                  <a:srgbClr val="000000"/>
                </a:solidFill>
                <a:latin typeface="Consolas Courier"/>
              </a:rPr>
              <a:t>tempC</a:t>
            </a:r>
            <a:r>
              <a:rPr lang="es-MX" sz="1800" b="0" i="0" u="none" strike="noStrike" baseline="0" dirty="0">
                <a:solidFill>
                  <a:srgbClr val="000000"/>
                </a:solidFill>
                <a:latin typeface="Consolas Courier"/>
              </a:rPr>
              <a:t>,</a:t>
            </a:r>
            <a:r>
              <a:rPr lang="es-MX" sz="1800" b="0" i="0" u="none" strike="noStrike" baseline="0" dirty="0">
                <a:solidFill>
                  <a:srgbClr val="A020F0"/>
                </a:solidFill>
                <a:latin typeface="Consolas Courier"/>
              </a:rPr>
              <a:t>'</a:t>
            </a:r>
            <a:r>
              <a:rPr lang="es-MX" sz="1800" b="0" i="0" u="none" strike="noStrike" baseline="0" dirty="0" err="1">
                <a:solidFill>
                  <a:srgbClr val="A020F0"/>
                </a:solidFill>
                <a:latin typeface="Consolas Courier"/>
              </a:rPr>
              <a:t>RowTimes</a:t>
            </a:r>
            <a:r>
              <a:rPr lang="es-MX" sz="1800" b="0" i="0" u="none" strike="noStrike" baseline="0" dirty="0">
                <a:solidFill>
                  <a:srgbClr val="A020F0"/>
                </a:solidFill>
                <a:latin typeface="Consolas Courier"/>
              </a:rPr>
              <a:t>'</a:t>
            </a:r>
            <a:r>
              <a:rPr lang="es-MX" sz="1800" b="0" i="0" u="none" strike="noStrike" baseline="0" dirty="0">
                <a:solidFill>
                  <a:srgbClr val="000000"/>
                </a:solidFill>
                <a:latin typeface="Consolas Courier"/>
              </a:rPr>
              <a:t>,</a:t>
            </a:r>
            <a:r>
              <a:rPr lang="es-MX" sz="1800" b="0" i="0" u="none" strike="noStrike" baseline="0" dirty="0" err="1">
                <a:solidFill>
                  <a:srgbClr val="000000"/>
                </a:solidFill>
                <a:latin typeface="Consolas Courier"/>
              </a:rPr>
              <a:t>exactTimes</a:t>
            </a:r>
            <a:r>
              <a:rPr lang="es-MX" sz="1800" b="0" i="0" u="none" strike="noStrike" baseline="0" dirty="0">
                <a:solidFill>
                  <a:srgbClr val="000000"/>
                </a:solidFill>
                <a:latin typeface="Consolas Courier"/>
              </a:rPr>
              <a:t>)</a:t>
            </a:r>
          </a:p>
          <a:p>
            <a:r>
              <a:rPr lang="es-MX" b="0" i="0" dirty="0">
                <a:solidFill>
                  <a:srgbClr val="000000"/>
                </a:solidFill>
                <a:effectLst/>
                <a:latin typeface="Menlo"/>
              </a:rPr>
              <a:t>bostonTemp3 = table(</a:t>
            </a:r>
            <a:r>
              <a:rPr lang="es-MX" b="0" i="0" dirty="0" err="1">
                <a:solidFill>
                  <a:srgbClr val="000000"/>
                </a:solidFill>
                <a:effectLst/>
                <a:latin typeface="Menlo"/>
              </a:rPr>
              <a:t>exactTimes,tempC</a:t>
            </a:r>
            <a:r>
              <a:rPr lang="es-MX" b="0" i="0" dirty="0">
                <a:solidFill>
                  <a:srgbClr val="000000"/>
                </a:solidFill>
                <a:effectLst/>
                <a:latin typeface="Menlo"/>
              </a:rPr>
              <a:t>);</a:t>
            </a:r>
          </a:p>
          <a:p>
            <a:r>
              <a:rPr lang="es-MX" b="0" i="0" dirty="0">
                <a:solidFill>
                  <a:srgbClr val="000000"/>
                </a:solidFill>
                <a:effectLst/>
                <a:latin typeface="Menlo"/>
              </a:rPr>
              <a:t>bostonTemp3 = table2timetable(bostonTemp3)</a:t>
            </a:r>
          </a:p>
          <a:p>
            <a:r>
              <a:rPr lang="es-MX" sz="1800" b="0" i="0" u="none" strike="noStrike" baseline="0" dirty="0" err="1">
                <a:solidFill>
                  <a:srgbClr val="000000"/>
                </a:solidFill>
                <a:latin typeface="Consolas Courier"/>
              </a:rPr>
              <a:t>bostonTemp.Time.Format</a:t>
            </a:r>
            <a:r>
              <a:rPr lang="es-MX" sz="1800" b="0" i="0" u="none" strike="noStrike" baseline="0" dirty="0">
                <a:solidFill>
                  <a:srgbClr val="000000"/>
                </a:solidFill>
                <a:latin typeface="Consolas Courier"/>
              </a:rPr>
              <a:t> = </a:t>
            </a:r>
            <a:r>
              <a:rPr lang="es-MX" sz="1800" b="0" i="0" u="none" strike="noStrike" baseline="0" dirty="0">
                <a:solidFill>
                  <a:srgbClr val="A020F0"/>
                </a:solidFill>
                <a:latin typeface="Consolas Courier"/>
              </a:rPr>
              <a:t>"d"</a:t>
            </a:r>
          </a:p>
          <a:p>
            <a:r>
              <a:rPr lang="en-US" sz="1800" b="0" i="0" u="none" strike="noStrike" baseline="0" dirty="0" err="1">
                <a:solidFill>
                  <a:srgbClr val="000000"/>
                </a:solidFill>
                <a:latin typeface="Consolas Courier"/>
              </a:rPr>
              <a:t>newBostonTemp</a:t>
            </a:r>
            <a:r>
              <a:rPr lang="en-US" sz="1800" b="0" i="0" u="none" strike="noStrike" baseline="0" dirty="0">
                <a:solidFill>
                  <a:srgbClr val="000000"/>
                </a:solidFill>
                <a:latin typeface="Consolas Courier"/>
              </a:rPr>
              <a:t> = retime(</a:t>
            </a:r>
            <a:r>
              <a:rPr lang="en-US" sz="1800" b="0" i="0" u="none" strike="noStrike" baseline="0" dirty="0" err="1">
                <a:solidFill>
                  <a:srgbClr val="000000"/>
                </a:solidFill>
                <a:latin typeface="Consolas Courier"/>
              </a:rPr>
              <a:t>bostonTemp</a:t>
            </a:r>
            <a:r>
              <a:rPr lang="en-US" sz="1800" b="0" i="0" u="none" strike="noStrike" baseline="0" dirty="0">
                <a:solidFill>
                  <a:srgbClr val="000000"/>
                </a:solidFill>
                <a:latin typeface="Consolas Courier"/>
              </a:rPr>
              <a:t>,</a:t>
            </a:r>
            <a:r>
              <a:rPr lang="en-US" sz="1800" b="0" i="0" u="none" strike="noStrike" baseline="0" dirty="0">
                <a:solidFill>
                  <a:srgbClr val="A020F0"/>
                </a:solidFill>
                <a:latin typeface="Consolas Courier"/>
              </a:rPr>
              <a:t>"regular"</a:t>
            </a:r>
            <a:r>
              <a:rPr lang="en-US" sz="1800" b="0" i="0" u="none" strike="noStrike" baseline="0" dirty="0">
                <a:solidFill>
                  <a:srgbClr val="000000"/>
                </a:solidFill>
                <a:latin typeface="Consolas Courier"/>
              </a:rPr>
              <a:t>,</a:t>
            </a:r>
            <a:r>
              <a:rPr lang="en-US" sz="1800" b="0" i="0" u="none" strike="noStrike" baseline="0" dirty="0">
                <a:solidFill>
                  <a:srgbClr val="A020F0"/>
                </a:solidFill>
                <a:latin typeface="Consolas Courier"/>
              </a:rPr>
              <a:t>"linear"</a:t>
            </a:r>
            <a:r>
              <a:rPr lang="en-US" sz="1800" b="0" i="0" u="none" strike="noStrike" baseline="0" dirty="0">
                <a:solidFill>
                  <a:srgbClr val="000000"/>
                </a:solidFill>
                <a:latin typeface="Consolas Courier"/>
              </a:rPr>
              <a:t>,</a:t>
            </a:r>
            <a:r>
              <a:rPr lang="en-US" sz="1800" b="0" i="0" u="none" strike="noStrike" baseline="0" dirty="0">
                <a:solidFill>
                  <a:srgbClr val="A020F0"/>
                </a:solidFill>
                <a:latin typeface="Consolas Courier"/>
              </a:rPr>
              <a:t>"</a:t>
            </a:r>
            <a:r>
              <a:rPr lang="en-US" sz="1800" b="0" i="0" u="none" strike="noStrike" baseline="0" dirty="0" err="1">
                <a:solidFill>
                  <a:srgbClr val="A020F0"/>
                </a:solidFill>
                <a:latin typeface="Consolas Courier"/>
              </a:rPr>
              <a:t>TimeStep</a:t>
            </a:r>
            <a:r>
              <a:rPr lang="en-US" sz="1800" b="0" i="0" u="none" strike="noStrike" baseline="0" dirty="0">
                <a:solidFill>
                  <a:srgbClr val="A020F0"/>
                </a:solidFill>
                <a:latin typeface="Consolas Courier"/>
              </a:rPr>
              <a:t>"</a:t>
            </a:r>
            <a:r>
              <a:rPr lang="en-US" sz="1800" b="0" i="0" u="none" strike="noStrike" baseline="0" dirty="0">
                <a:solidFill>
                  <a:srgbClr val="000000"/>
                </a:solidFill>
                <a:latin typeface="Consolas Courier"/>
              </a:rPr>
              <a:t>,minutes(30))</a:t>
            </a:r>
          </a:p>
          <a:p>
            <a:r>
              <a:rPr lang="en-US" b="0" i="0" dirty="0" err="1">
                <a:solidFill>
                  <a:srgbClr val="000000"/>
                </a:solidFill>
                <a:effectLst/>
                <a:latin typeface="Menlo"/>
              </a:rPr>
              <a:t>dailyHigh</a:t>
            </a:r>
            <a:r>
              <a:rPr lang="en-US" b="0" i="0" dirty="0">
                <a:solidFill>
                  <a:srgbClr val="000000"/>
                </a:solidFill>
                <a:effectLst/>
                <a:latin typeface="Menlo"/>
              </a:rPr>
              <a:t> = retime(</a:t>
            </a:r>
            <a:r>
              <a:rPr lang="en-US" b="0" i="0" dirty="0" err="1">
                <a:solidFill>
                  <a:srgbClr val="000000"/>
                </a:solidFill>
                <a:effectLst/>
                <a:latin typeface="Menlo"/>
              </a:rPr>
              <a:t>bostonTemp</a:t>
            </a:r>
            <a:r>
              <a:rPr lang="en-US" b="0" i="0" dirty="0">
                <a:solidFill>
                  <a:srgbClr val="000000"/>
                </a:solidFill>
                <a:effectLst/>
                <a:latin typeface="Menlo"/>
              </a:rPr>
              <a:t>,</a:t>
            </a:r>
            <a:r>
              <a:rPr lang="en-US" b="0" i="0" u="none" strike="noStrike" dirty="0">
                <a:solidFill>
                  <a:srgbClr val="A020F0"/>
                </a:solidFill>
                <a:effectLst/>
                <a:latin typeface="Menlo"/>
              </a:rPr>
              <a:t>"regular"</a:t>
            </a:r>
            <a:r>
              <a:rPr lang="en-US" b="0" i="0" dirty="0">
                <a:solidFill>
                  <a:srgbClr val="000000"/>
                </a:solidFill>
                <a:effectLst/>
                <a:latin typeface="Menlo"/>
              </a:rPr>
              <a:t>,</a:t>
            </a:r>
            <a:r>
              <a:rPr lang="en-US" b="0" i="0" u="none" strike="noStrike" dirty="0">
                <a:solidFill>
                  <a:srgbClr val="A020F0"/>
                </a:solidFill>
                <a:effectLst/>
                <a:latin typeface="Menlo"/>
              </a:rPr>
              <a:t>"max"</a:t>
            </a:r>
            <a:r>
              <a:rPr lang="en-US" b="0" i="0" dirty="0">
                <a:solidFill>
                  <a:srgbClr val="000000"/>
                </a:solidFill>
                <a:effectLst/>
                <a:latin typeface="Menlo"/>
              </a:rPr>
              <a:t>,</a:t>
            </a:r>
            <a:r>
              <a:rPr lang="en-US" b="0" i="0" u="none" strike="noStrike" dirty="0">
                <a:solidFill>
                  <a:srgbClr val="A020F0"/>
                </a:solidFill>
                <a:effectLst/>
                <a:latin typeface="Menlo"/>
              </a:rPr>
              <a:t>"</a:t>
            </a:r>
            <a:r>
              <a:rPr lang="en-US" b="0" i="0" u="none" strike="noStrike" dirty="0" err="1">
                <a:solidFill>
                  <a:srgbClr val="A020F0"/>
                </a:solidFill>
                <a:effectLst/>
                <a:latin typeface="Menlo"/>
              </a:rPr>
              <a:t>TimeStep</a:t>
            </a:r>
            <a:r>
              <a:rPr lang="en-US" b="0" i="0" u="none" strike="noStrike" dirty="0">
                <a:solidFill>
                  <a:srgbClr val="A020F0"/>
                </a:solidFill>
                <a:effectLst/>
                <a:latin typeface="Menlo"/>
              </a:rPr>
              <a:t>"</a:t>
            </a:r>
            <a:r>
              <a:rPr lang="en-US" b="0" i="0" dirty="0">
                <a:solidFill>
                  <a:srgbClr val="000000"/>
                </a:solidFill>
                <a:effectLst/>
                <a:latin typeface="Menlo"/>
              </a:rPr>
              <a:t>,days(1));</a:t>
            </a:r>
          </a:p>
          <a:p>
            <a:r>
              <a:rPr lang="en-US" b="0" i="0" dirty="0" err="1">
                <a:solidFill>
                  <a:srgbClr val="000000"/>
                </a:solidFill>
                <a:effectLst/>
                <a:latin typeface="Menlo"/>
              </a:rPr>
              <a:t>dailyLow</a:t>
            </a:r>
            <a:r>
              <a:rPr lang="en-US" b="0" i="0" dirty="0">
                <a:solidFill>
                  <a:srgbClr val="000000"/>
                </a:solidFill>
                <a:effectLst/>
                <a:latin typeface="Menlo"/>
              </a:rPr>
              <a:t> = retime(</a:t>
            </a:r>
            <a:r>
              <a:rPr lang="en-US" b="0" i="0" dirty="0" err="1">
                <a:solidFill>
                  <a:srgbClr val="000000"/>
                </a:solidFill>
                <a:effectLst/>
                <a:latin typeface="Menlo"/>
              </a:rPr>
              <a:t>bostonTemp</a:t>
            </a:r>
            <a:r>
              <a:rPr lang="en-US" b="0" i="0" dirty="0">
                <a:solidFill>
                  <a:srgbClr val="000000"/>
                </a:solidFill>
                <a:effectLst/>
                <a:latin typeface="Menlo"/>
              </a:rPr>
              <a:t>,</a:t>
            </a:r>
            <a:r>
              <a:rPr lang="en-US" b="0" i="0" u="none" strike="noStrike" dirty="0">
                <a:solidFill>
                  <a:srgbClr val="A020F0"/>
                </a:solidFill>
                <a:effectLst/>
                <a:latin typeface="Menlo"/>
              </a:rPr>
              <a:t>"regular"</a:t>
            </a:r>
            <a:r>
              <a:rPr lang="en-US" b="0" i="0" dirty="0">
                <a:solidFill>
                  <a:srgbClr val="000000"/>
                </a:solidFill>
                <a:effectLst/>
                <a:latin typeface="Menlo"/>
              </a:rPr>
              <a:t>,</a:t>
            </a:r>
            <a:r>
              <a:rPr lang="en-US" b="0" i="0" u="none" strike="noStrike" dirty="0">
                <a:solidFill>
                  <a:srgbClr val="A020F0"/>
                </a:solidFill>
                <a:effectLst/>
                <a:latin typeface="Menlo"/>
              </a:rPr>
              <a:t>"min"</a:t>
            </a:r>
            <a:r>
              <a:rPr lang="en-US" b="0" i="0" dirty="0">
                <a:solidFill>
                  <a:srgbClr val="000000"/>
                </a:solidFill>
                <a:effectLst/>
                <a:latin typeface="Menlo"/>
              </a:rPr>
              <a:t>,</a:t>
            </a:r>
            <a:r>
              <a:rPr lang="en-US" b="0" i="0" u="none" strike="noStrike" dirty="0">
                <a:solidFill>
                  <a:srgbClr val="A020F0"/>
                </a:solidFill>
                <a:effectLst/>
                <a:latin typeface="Menlo"/>
              </a:rPr>
              <a:t>"</a:t>
            </a:r>
            <a:r>
              <a:rPr lang="en-US" b="0" i="0" u="none" strike="noStrike" dirty="0" err="1">
                <a:solidFill>
                  <a:srgbClr val="A020F0"/>
                </a:solidFill>
                <a:effectLst/>
                <a:latin typeface="Menlo"/>
              </a:rPr>
              <a:t>TimeStep</a:t>
            </a:r>
            <a:r>
              <a:rPr lang="en-US" b="0" i="0" u="none" strike="noStrike" dirty="0">
                <a:solidFill>
                  <a:srgbClr val="A020F0"/>
                </a:solidFill>
                <a:effectLst/>
                <a:latin typeface="Menlo"/>
              </a:rPr>
              <a:t>"</a:t>
            </a:r>
            <a:r>
              <a:rPr lang="en-US" b="0" i="0" dirty="0">
                <a:solidFill>
                  <a:srgbClr val="000000"/>
                </a:solidFill>
                <a:effectLst/>
                <a:latin typeface="Menlo"/>
              </a:rPr>
              <a:t>,days(1));</a:t>
            </a:r>
          </a:p>
          <a:p>
            <a:r>
              <a:rPr lang="es-MX" b="0" i="0" dirty="0" err="1">
                <a:solidFill>
                  <a:srgbClr val="000000"/>
                </a:solidFill>
                <a:effectLst/>
                <a:latin typeface="Menlo"/>
              </a:rPr>
              <a:t>syncTemp</a:t>
            </a:r>
            <a:r>
              <a:rPr lang="es-MX" b="0" i="0" dirty="0">
                <a:solidFill>
                  <a:srgbClr val="000000"/>
                </a:solidFill>
                <a:effectLst/>
                <a:latin typeface="Menlo"/>
              </a:rPr>
              <a:t> = </a:t>
            </a:r>
            <a:r>
              <a:rPr lang="es-MX" b="0" i="0" dirty="0" err="1">
                <a:solidFill>
                  <a:srgbClr val="000000"/>
                </a:solidFill>
                <a:effectLst/>
                <a:latin typeface="Menlo"/>
              </a:rPr>
              <a:t>synchronize</a:t>
            </a:r>
            <a:r>
              <a:rPr lang="es-MX" b="0" i="0" dirty="0">
                <a:solidFill>
                  <a:srgbClr val="000000"/>
                </a:solidFill>
                <a:effectLst/>
                <a:latin typeface="Menlo"/>
              </a:rPr>
              <a:t>(bostonTemp,</a:t>
            </a:r>
            <a:r>
              <a:rPr lang="es-MX" b="0" i="0" dirty="0" err="1">
                <a:solidFill>
                  <a:srgbClr val="000000"/>
                </a:solidFill>
                <a:effectLst/>
                <a:latin typeface="Menlo"/>
              </a:rPr>
              <a:t>officeTemp</a:t>
            </a:r>
            <a:r>
              <a:rPr lang="es-MX" b="0" i="0" dirty="0">
                <a:solidFill>
                  <a:srgbClr val="000000"/>
                </a:solidFill>
                <a:effectLst/>
                <a:latin typeface="Menlo"/>
              </a:rPr>
              <a:t>,</a:t>
            </a:r>
            <a:r>
              <a:rPr lang="es-MX" b="0" i="0" u="none" strike="noStrike" dirty="0">
                <a:solidFill>
                  <a:srgbClr val="A020F0"/>
                </a:solidFill>
                <a:effectLst/>
                <a:latin typeface="Menlo"/>
              </a:rPr>
              <a:t>"</a:t>
            </a:r>
            <a:r>
              <a:rPr lang="es-MX" b="0" i="0" u="none" strike="noStrike" dirty="0" err="1">
                <a:solidFill>
                  <a:srgbClr val="A020F0"/>
                </a:solidFill>
                <a:effectLst/>
                <a:latin typeface="Menlo"/>
              </a:rPr>
              <a:t>regular"</a:t>
            </a:r>
            <a:r>
              <a:rPr lang="es-MX" b="0" i="0" dirty="0" err="1">
                <a:solidFill>
                  <a:srgbClr val="000000"/>
                </a:solidFill>
                <a:effectLst/>
                <a:latin typeface="Menlo"/>
              </a:rPr>
              <a:t>,</a:t>
            </a:r>
            <a:r>
              <a:rPr lang="es-MX" b="0" i="0" u="none" strike="noStrike" dirty="0" err="1">
                <a:solidFill>
                  <a:srgbClr val="A020F0"/>
                </a:solidFill>
                <a:effectLst/>
                <a:latin typeface="Menlo"/>
              </a:rPr>
              <a:t>"linear</a:t>
            </a:r>
            <a:r>
              <a:rPr lang="es-MX" b="0" i="0" u="none" strike="noStrike" dirty="0">
                <a:solidFill>
                  <a:srgbClr val="A020F0"/>
                </a:solidFill>
                <a:effectLst/>
                <a:latin typeface="Menlo"/>
              </a:rPr>
              <a:t>"</a:t>
            </a:r>
            <a:r>
              <a:rPr lang="es-MX" b="0" i="0" dirty="0">
                <a:solidFill>
                  <a:srgbClr val="000000"/>
                </a:solidFill>
                <a:effectLst/>
                <a:latin typeface="Menlo"/>
              </a:rPr>
              <a:t>, </a:t>
            </a:r>
            <a:r>
              <a:rPr lang="es-MX" b="0" i="0" u="none" strike="noStrike" dirty="0">
                <a:solidFill>
                  <a:srgbClr val="0000FF"/>
                </a:solidFill>
                <a:effectLst/>
                <a:latin typeface="Menlo"/>
              </a:rPr>
              <a:t>...</a:t>
            </a:r>
            <a:endParaRPr lang="es-MX" b="0" i="0" dirty="0">
              <a:solidFill>
                <a:srgbClr val="000000"/>
              </a:solidFill>
              <a:effectLst/>
              <a:latin typeface="Menlo"/>
            </a:endParaRPr>
          </a:p>
          <a:p>
            <a:r>
              <a:rPr lang="es-MX" b="0" i="0" u="none" strike="noStrike" dirty="0">
                <a:solidFill>
                  <a:srgbClr val="A020F0"/>
                </a:solidFill>
                <a:effectLst/>
                <a:latin typeface="Menlo"/>
              </a:rPr>
              <a:t>"</a:t>
            </a:r>
            <a:r>
              <a:rPr lang="es-MX" b="0" i="0" u="none" strike="noStrike" dirty="0" err="1">
                <a:solidFill>
                  <a:srgbClr val="A020F0"/>
                </a:solidFill>
                <a:effectLst/>
                <a:latin typeface="Menlo"/>
              </a:rPr>
              <a:t>TimeStep</a:t>
            </a:r>
            <a:r>
              <a:rPr lang="es-MX" b="0" i="0" u="none" strike="noStrike" dirty="0">
                <a:solidFill>
                  <a:srgbClr val="A020F0"/>
                </a:solidFill>
                <a:effectLst/>
                <a:latin typeface="Menlo"/>
              </a:rPr>
              <a:t>"</a:t>
            </a:r>
            <a:r>
              <a:rPr lang="es-MX" b="0" i="0" dirty="0">
                <a:solidFill>
                  <a:srgbClr val="000000"/>
                </a:solidFill>
                <a:effectLst/>
                <a:latin typeface="Menlo"/>
              </a:rPr>
              <a:t>,</a:t>
            </a:r>
            <a:r>
              <a:rPr lang="es-MX" b="0" i="0" dirty="0" err="1">
                <a:solidFill>
                  <a:srgbClr val="000000"/>
                </a:solidFill>
                <a:effectLst/>
                <a:latin typeface="Menlo"/>
              </a:rPr>
              <a:t>hours</a:t>
            </a:r>
            <a:r>
              <a:rPr lang="es-MX" b="0" i="0" dirty="0">
                <a:solidFill>
                  <a:srgbClr val="000000"/>
                </a:solidFill>
                <a:effectLst/>
                <a:latin typeface="Menlo"/>
              </a:rPr>
              <a:t>(1),</a:t>
            </a:r>
            <a:r>
              <a:rPr lang="es-MX" b="0" i="0" u="none" strike="noStrike" dirty="0">
                <a:solidFill>
                  <a:srgbClr val="A020F0"/>
                </a:solidFill>
                <a:effectLst/>
                <a:latin typeface="Menlo"/>
              </a:rPr>
              <a:t>"</a:t>
            </a:r>
            <a:r>
              <a:rPr lang="es-MX" b="0" i="0" u="none" strike="noStrike" dirty="0" err="1">
                <a:solidFill>
                  <a:srgbClr val="A020F0"/>
                </a:solidFill>
                <a:effectLst/>
                <a:latin typeface="Menlo"/>
              </a:rPr>
              <a:t>EndValues</a:t>
            </a:r>
            <a:r>
              <a:rPr lang="es-MX" b="0" i="0" u="none" strike="noStrike" dirty="0">
                <a:solidFill>
                  <a:srgbClr val="A020F0"/>
                </a:solidFill>
                <a:effectLst/>
                <a:latin typeface="Menlo"/>
              </a:rPr>
              <a:t>"</a:t>
            </a:r>
            <a:r>
              <a:rPr lang="es-MX" b="0" i="0" dirty="0">
                <a:solidFill>
                  <a:srgbClr val="000000"/>
                </a:solidFill>
                <a:effectLst/>
                <a:latin typeface="Menlo"/>
              </a:rPr>
              <a:t>,</a:t>
            </a:r>
            <a:r>
              <a:rPr lang="es-MX" b="0" i="0" dirty="0" err="1">
                <a:solidFill>
                  <a:srgbClr val="000000"/>
                </a:solidFill>
                <a:effectLst/>
                <a:latin typeface="Menlo"/>
              </a:rPr>
              <a:t>NaN</a:t>
            </a:r>
            <a:r>
              <a:rPr lang="es-MX" b="0" i="0" dirty="0">
                <a:solidFill>
                  <a:srgbClr val="000000"/>
                </a:solidFill>
                <a:effectLst/>
                <a:latin typeface="Menlo"/>
              </a:rPr>
              <a:t>);</a:t>
            </a:r>
          </a:p>
          <a:p>
            <a:endParaRPr lang="es-MX" dirty="0">
              <a:solidFill>
                <a:srgbClr val="000000"/>
              </a:solidFill>
              <a:latin typeface="Consolas Courier"/>
            </a:endParaRPr>
          </a:p>
          <a:p>
            <a:r>
              <a:rPr lang="en-US" b="0" i="0" dirty="0" err="1">
                <a:solidFill>
                  <a:srgbClr val="000000"/>
                </a:solidFill>
                <a:effectLst/>
                <a:latin typeface="Menlo"/>
              </a:rPr>
              <a:t>stackedplot</a:t>
            </a:r>
            <a:r>
              <a:rPr lang="en-US" b="0" i="0" dirty="0">
                <a:solidFill>
                  <a:srgbClr val="000000"/>
                </a:solidFill>
                <a:effectLst/>
                <a:latin typeface="Menlo"/>
              </a:rPr>
              <a:t>(</a:t>
            </a:r>
            <a:r>
              <a:rPr lang="en-US" b="0" i="0" dirty="0" err="1">
                <a:solidFill>
                  <a:srgbClr val="000000"/>
                </a:solidFill>
                <a:effectLst/>
                <a:latin typeface="Menlo"/>
              </a:rPr>
              <a:t>syncTemp</a:t>
            </a:r>
            <a:r>
              <a:rPr lang="en-US" b="0" i="0" dirty="0">
                <a:solidFill>
                  <a:srgbClr val="000000"/>
                </a:solidFill>
                <a:effectLst/>
                <a:latin typeface="Menlo"/>
              </a:rPr>
              <a:t>);</a:t>
            </a:r>
          </a:p>
          <a:p>
            <a:r>
              <a:rPr lang="en-US" b="0" i="0" dirty="0">
                <a:solidFill>
                  <a:srgbClr val="000000"/>
                </a:solidFill>
                <a:effectLst/>
                <a:latin typeface="Menlo"/>
              </a:rPr>
              <a:t>title(</a:t>
            </a:r>
            <a:r>
              <a:rPr lang="en-US" b="0" i="0" u="none" strike="noStrike" dirty="0">
                <a:solidFill>
                  <a:srgbClr val="A020F0"/>
                </a:solidFill>
                <a:effectLst/>
                <a:latin typeface="Menlo"/>
              </a:rPr>
              <a:t>"Correct synchronize results"</a:t>
            </a:r>
            <a:r>
              <a:rPr lang="en-US" b="0" i="0" dirty="0">
                <a:solidFill>
                  <a:srgbClr val="000000"/>
                </a:solidFill>
                <a:effectLst/>
                <a:latin typeface="Menlo"/>
              </a:rPr>
              <a:t>)</a:t>
            </a:r>
          </a:p>
          <a:p>
            <a:pPr algn="l"/>
            <a:endParaRPr lang="es-MX" sz="1800" b="0" i="0" u="none" strike="noStrike" baseline="0" dirty="0">
              <a:solidFill>
                <a:srgbClr val="000000"/>
              </a:solidFill>
              <a:latin typeface="Consolas Courier"/>
            </a:endParaRPr>
          </a:p>
          <a:p>
            <a:pPr algn="l"/>
            <a:endParaRPr lang="es-MX" dirty="0">
              <a:solidFill>
                <a:srgbClr val="000000"/>
              </a:solidFill>
              <a:latin typeface="Consolas Courier"/>
            </a:endParaRPr>
          </a:p>
          <a:p>
            <a:pPr algn="l"/>
            <a:endParaRPr lang="es-MX" sz="1800" b="0" i="0" u="none" strike="noStrike" baseline="0" dirty="0">
              <a:solidFill>
                <a:srgbClr val="000000"/>
              </a:solidFill>
              <a:latin typeface="Consolas Courier"/>
            </a:endParaRPr>
          </a:p>
          <a:p>
            <a:pPr algn="l"/>
            <a:endParaRPr lang="es-MX" dirty="0">
              <a:solidFill>
                <a:srgbClr val="000000"/>
              </a:solidFill>
              <a:latin typeface="Consolas Courier"/>
            </a:endParaRPr>
          </a:p>
          <a:p>
            <a:pPr algn="l"/>
            <a:endParaRPr lang="es-MX" sz="1800" b="0" i="0" u="none" strike="noStrike" baseline="0" dirty="0">
              <a:solidFill>
                <a:srgbClr val="000000"/>
              </a:solidFill>
              <a:latin typeface="Consolas Courier"/>
            </a:endParaRPr>
          </a:p>
          <a:p>
            <a:pPr algn="l"/>
            <a:endParaRPr lang="es-MX" sz="1800" b="0" i="0" u="none" strike="noStrike" baseline="0" dirty="0">
              <a:solidFill>
                <a:srgbClr val="000000"/>
              </a:solidFill>
              <a:latin typeface="Consolas Courier"/>
            </a:endParaRPr>
          </a:p>
        </p:txBody>
      </p:sp>
      <p:pic>
        <p:nvPicPr>
          <p:cNvPr id="4" name="Imagen 3">
            <a:extLst>
              <a:ext uri="{FF2B5EF4-FFF2-40B4-BE49-F238E27FC236}">
                <a16:creationId xmlns:a16="http://schemas.microsoft.com/office/drawing/2014/main" id="{F67B475D-4557-4757-924B-00F7DBEEDECC}"/>
              </a:ext>
            </a:extLst>
          </p:cNvPr>
          <p:cNvPicPr>
            <a:picLocks noChangeAspect="1"/>
          </p:cNvPicPr>
          <p:nvPr/>
        </p:nvPicPr>
        <p:blipFill>
          <a:blip r:embed="rId2"/>
          <a:stretch>
            <a:fillRect/>
          </a:stretch>
        </p:blipFill>
        <p:spPr>
          <a:xfrm>
            <a:off x="7353005" y="3684104"/>
            <a:ext cx="5221391" cy="3293166"/>
          </a:xfrm>
          <a:prstGeom prst="rect">
            <a:avLst/>
          </a:prstGeom>
        </p:spPr>
      </p:pic>
    </p:spTree>
    <p:extLst>
      <p:ext uri="{BB962C8B-B14F-4D97-AF65-F5344CB8AC3E}">
        <p14:creationId xmlns:p14="http://schemas.microsoft.com/office/powerpoint/2010/main" val="320953823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AE6B7D64-4190-43B1-8EE9-A31009C5C22F}"/>
              </a:ext>
            </a:extLst>
          </p:cNvPr>
          <p:cNvPicPr>
            <a:picLocks noChangeAspect="1"/>
          </p:cNvPicPr>
          <p:nvPr/>
        </p:nvPicPr>
        <p:blipFill>
          <a:blip r:embed="rId2"/>
          <a:stretch>
            <a:fillRect/>
          </a:stretch>
        </p:blipFill>
        <p:spPr>
          <a:xfrm>
            <a:off x="4693920" y="3107709"/>
            <a:ext cx="7290020" cy="3601924"/>
          </a:xfrm>
          <a:prstGeom prst="rect">
            <a:avLst/>
          </a:prstGeom>
        </p:spPr>
      </p:pic>
      <p:pic>
        <p:nvPicPr>
          <p:cNvPr id="9" name="Imagen 8">
            <a:extLst>
              <a:ext uri="{FF2B5EF4-FFF2-40B4-BE49-F238E27FC236}">
                <a16:creationId xmlns:a16="http://schemas.microsoft.com/office/drawing/2014/main" id="{4D5C7E84-3884-441A-8E67-1F5375B3165C}"/>
              </a:ext>
            </a:extLst>
          </p:cNvPr>
          <p:cNvPicPr>
            <a:picLocks noChangeAspect="1"/>
          </p:cNvPicPr>
          <p:nvPr/>
        </p:nvPicPr>
        <p:blipFill>
          <a:blip r:embed="rId3"/>
          <a:stretch>
            <a:fillRect/>
          </a:stretch>
        </p:blipFill>
        <p:spPr>
          <a:xfrm>
            <a:off x="0" y="0"/>
            <a:ext cx="5589270" cy="3885224"/>
          </a:xfrm>
          <a:prstGeom prst="rect">
            <a:avLst/>
          </a:prstGeom>
        </p:spPr>
      </p:pic>
    </p:spTree>
    <p:extLst>
      <p:ext uri="{BB962C8B-B14F-4D97-AF65-F5344CB8AC3E}">
        <p14:creationId xmlns:p14="http://schemas.microsoft.com/office/powerpoint/2010/main" val="1795335106"/>
      </p:ext>
    </p:extLst>
  </p:cSld>
  <p:clrMapOvr>
    <a:masterClrMapping/>
  </p:clrMapOvr>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15375</TotalTime>
  <Words>2605</Words>
  <Application>Microsoft Office PowerPoint</Application>
  <PresentationFormat>Panorámica</PresentationFormat>
  <Paragraphs>300</Paragraphs>
  <Slides>123</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123</vt:i4>
      </vt:variant>
    </vt:vector>
  </HeadingPairs>
  <TitlesOfParts>
    <vt:vector size="134" baseType="lpstr">
      <vt:lpstr>Arial</vt:lpstr>
      <vt:lpstr>Calibri</vt:lpstr>
      <vt:lpstr>Calibri Light</vt:lpstr>
      <vt:lpstr>champ</vt:lpstr>
      <vt:lpstr>Consolas Courier</vt:lpstr>
      <vt:lpstr>Helvetica</vt:lpstr>
      <vt:lpstr>Menlo</vt:lpstr>
      <vt:lpstr>Open Sans</vt:lpstr>
      <vt:lpstr>OpenSans</vt:lpstr>
      <vt:lpstr>STIXGeneral</vt:lpstr>
      <vt:lpstr>Retrospección</vt:lpstr>
      <vt:lpstr>WORKFLOW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Exploratory data analisis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Standarization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WORKFLOW </dc:title>
  <dc:creator>HP</dc:creator>
  <cp:lastModifiedBy>CARLOS ITURBE GIL</cp:lastModifiedBy>
  <cp:revision>312</cp:revision>
  <dcterms:created xsi:type="dcterms:W3CDTF">2020-05-10T22:38:59Z</dcterms:created>
  <dcterms:modified xsi:type="dcterms:W3CDTF">2022-04-07T05:03:10Z</dcterms:modified>
</cp:coreProperties>
</file>